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302" r:id="rId8"/>
    <p:sldId id="262" r:id="rId9"/>
    <p:sldId id="264" r:id="rId10"/>
    <p:sldId id="265" r:id="rId11"/>
    <p:sldId id="301" r:id="rId12"/>
    <p:sldId id="266" r:id="rId13"/>
    <p:sldId id="267" r:id="rId14"/>
    <p:sldId id="269" r:id="rId15"/>
    <p:sldId id="292" r:id="rId16"/>
    <p:sldId id="293" r:id="rId17"/>
    <p:sldId id="270" r:id="rId18"/>
    <p:sldId id="271" r:id="rId19"/>
    <p:sldId id="278" r:id="rId20"/>
    <p:sldId id="272" r:id="rId21"/>
    <p:sldId id="273" r:id="rId22"/>
    <p:sldId id="274" r:id="rId23"/>
    <p:sldId id="275" r:id="rId24"/>
    <p:sldId id="276" r:id="rId25"/>
    <p:sldId id="279" r:id="rId26"/>
    <p:sldId id="277" r:id="rId27"/>
    <p:sldId id="280" r:id="rId28"/>
    <p:sldId id="281" r:id="rId29"/>
    <p:sldId id="288" r:id="rId30"/>
    <p:sldId id="290" r:id="rId31"/>
    <p:sldId id="282" r:id="rId32"/>
    <p:sldId id="289" r:id="rId33"/>
    <p:sldId id="283" r:id="rId34"/>
    <p:sldId id="284" r:id="rId35"/>
    <p:sldId id="291" r:id="rId36"/>
    <p:sldId id="286" r:id="rId37"/>
    <p:sldId id="287" r:id="rId38"/>
    <p:sldId id="294" r:id="rId39"/>
    <p:sldId id="296" r:id="rId40"/>
    <p:sldId id="297" r:id="rId41"/>
    <p:sldId id="298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66" d="100"/>
          <a:sy n="66" d="100"/>
        </p:scale>
        <p:origin x="-154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2D6F9-804F-41BB-A554-31971A7742D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4EB28-6525-41D1-923E-F96FA118221F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0" i="1" dirty="0" smtClean="0">
              <a:solidFill>
                <a:srgbClr val="0070C0"/>
              </a:solidFill>
            </a:rPr>
            <a:t>Это отделение нормально имплантированной плаценты от места своего прикрепления до рождения плода.</a:t>
          </a: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 ПОНРП может произойти во время беременности либо в первом или втором периоде родов, что приводит к осложнениям, опасным для жизни матери и плода </a:t>
          </a:r>
        </a:p>
        <a:p>
          <a:pPr rtl="0"/>
          <a:r>
            <a:rPr lang="ru-RU" b="0" dirty="0" smtClean="0">
              <a:solidFill>
                <a:srgbClr val="FF0000"/>
              </a:solidFill>
            </a:rPr>
            <a:t>ПОНРП – это тяжелая акушерская патология, наблюдающаяся в 0,1- 0,3% случаев.</a:t>
          </a:r>
          <a:r>
            <a:rPr lang="ru-RU" b="0" dirty="0" smtClean="0"/>
            <a:t/>
          </a:r>
          <a:br>
            <a:rPr lang="ru-RU" b="0" dirty="0" smtClean="0"/>
          </a:br>
          <a:endParaRPr lang="ru-RU" dirty="0"/>
        </a:p>
      </dgm:t>
    </dgm:pt>
    <dgm:pt modelId="{B56F884B-F40A-43FA-A31C-C281EE878851}" type="parTrans" cxnId="{8A6EB49A-8F91-414A-B9DD-7961E6C2C292}">
      <dgm:prSet/>
      <dgm:spPr/>
      <dgm:t>
        <a:bodyPr/>
        <a:lstStyle/>
        <a:p>
          <a:endParaRPr lang="ru-RU"/>
        </a:p>
      </dgm:t>
    </dgm:pt>
    <dgm:pt modelId="{01995D06-9136-4384-9FF2-2D40C57AE1D7}" type="sibTrans" cxnId="{8A6EB49A-8F91-414A-B9DD-7961E6C2C292}">
      <dgm:prSet/>
      <dgm:spPr/>
      <dgm:t>
        <a:bodyPr/>
        <a:lstStyle/>
        <a:p>
          <a:endParaRPr lang="ru-RU"/>
        </a:p>
      </dgm:t>
    </dgm:pt>
    <dgm:pt modelId="{944F8880-E4FE-449B-A353-FAD01DEB8CF4}" type="pres">
      <dgm:prSet presAssocID="{31C2D6F9-804F-41BB-A554-31971A7742D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2FD66-6508-477A-94C2-51F63F70714D}" type="pres">
      <dgm:prSet presAssocID="{B374EB28-6525-41D1-923E-F96FA118221F}" presName="circle1" presStyleLbl="node1" presStyleIdx="0" presStyleCnt="1"/>
      <dgm:spPr/>
    </dgm:pt>
    <dgm:pt modelId="{6E3DDD0C-110B-43A0-A795-45D26D3269F4}" type="pres">
      <dgm:prSet presAssocID="{B374EB28-6525-41D1-923E-F96FA118221F}" presName="space" presStyleCnt="0"/>
      <dgm:spPr/>
    </dgm:pt>
    <dgm:pt modelId="{BB8D1F0A-1890-403F-847A-4717E8ACF688}" type="pres">
      <dgm:prSet presAssocID="{B374EB28-6525-41D1-923E-F96FA118221F}" presName="rect1" presStyleLbl="alignAcc1" presStyleIdx="0" presStyleCnt="1"/>
      <dgm:spPr/>
      <dgm:t>
        <a:bodyPr/>
        <a:lstStyle/>
        <a:p>
          <a:endParaRPr lang="ru-RU"/>
        </a:p>
      </dgm:t>
    </dgm:pt>
    <dgm:pt modelId="{AA8EA450-45DE-4018-B254-66DE16072328}" type="pres">
      <dgm:prSet presAssocID="{B374EB28-6525-41D1-923E-F96FA118221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EB49A-8F91-414A-B9DD-7961E6C2C292}" srcId="{31C2D6F9-804F-41BB-A554-31971A7742DE}" destId="{B374EB28-6525-41D1-923E-F96FA118221F}" srcOrd="0" destOrd="0" parTransId="{B56F884B-F40A-43FA-A31C-C281EE878851}" sibTransId="{01995D06-9136-4384-9FF2-2D40C57AE1D7}"/>
    <dgm:cxn modelId="{2C3D35C6-FC43-4429-8F8D-96441CB5F13B}" type="presOf" srcId="{B374EB28-6525-41D1-923E-F96FA118221F}" destId="{AA8EA450-45DE-4018-B254-66DE16072328}" srcOrd="1" destOrd="0" presId="urn:microsoft.com/office/officeart/2005/8/layout/target3"/>
    <dgm:cxn modelId="{761B3083-9B1C-4704-8BD0-44CECA8E2581}" type="presOf" srcId="{B374EB28-6525-41D1-923E-F96FA118221F}" destId="{BB8D1F0A-1890-403F-847A-4717E8ACF688}" srcOrd="0" destOrd="0" presId="urn:microsoft.com/office/officeart/2005/8/layout/target3"/>
    <dgm:cxn modelId="{D5D77C4D-00B3-46D5-88DB-9AF52ADAC755}" type="presOf" srcId="{31C2D6F9-804F-41BB-A554-31971A7742DE}" destId="{944F8880-E4FE-449B-A353-FAD01DEB8CF4}" srcOrd="0" destOrd="0" presId="urn:microsoft.com/office/officeart/2005/8/layout/target3"/>
    <dgm:cxn modelId="{4870EA58-8F14-4801-8770-F1CA3001C414}" type="presParOf" srcId="{944F8880-E4FE-449B-A353-FAD01DEB8CF4}" destId="{F962FD66-6508-477A-94C2-51F63F70714D}" srcOrd="0" destOrd="0" presId="urn:microsoft.com/office/officeart/2005/8/layout/target3"/>
    <dgm:cxn modelId="{F8DED396-93C6-45A5-B0B3-F10C77A20B70}" type="presParOf" srcId="{944F8880-E4FE-449B-A353-FAD01DEB8CF4}" destId="{6E3DDD0C-110B-43A0-A795-45D26D3269F4}" srcOrd="1" destOrd="0" presId="urn:microsoft.com/office/officeart/2005/8/layout/target3"/>
    <dgm:cxn modelId="{26741808-0F96-48FC-BC84-98FD9AAC6612}" type="presParOf" srcId="{944F8880-E4FE-449B-A353-FAD01DEB8CF4}" destId="{BB8D1F0A-1890-403F-847A-4717E8ACF688}" srcOrd="2" destOrd="0" presId="urn:microsoft.com/office/officeart/2005/8/layout/target3"/>
    <dgm:cxn modelId="{C64C27D4-96C9-46FD-8F31-0B283CD38A83}" type="presParOf" srcId="{944F8880-E4FE-449B-A353-FAD01DEB8CF4}" destId="{AA8EA450-45DE-4018-B254-66DE160723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B3A17-C069-47B4-8C50-86432029671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56E99B-DCB5-4A61-8B81-AD6A32729F68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По объему кровопотери:</a:t>
          </a:r>
          <a:r>
            <a:rPr lang="ru-RU" smtClean="0"/>
            <a:t/>
          </a:r>
          <a:br>
            <a:rPr lang="ru-RU" smtClean="0"/>
          </a:br>
          <a:r>
            <a:rPr lang="ru-RU" smtClean="0">
              <a:solidFill>
                <a:srgbClr val="006600"/>
              </a:solidFill>
            </a:rPr>
            <a:t>1. физиологическая кровопотеря - до 10% ОЦК или до 500мл во время родов и до 1000 мл во время кесарева</a:t>
          </a:r>
          <a:br>
            <a:rPr lang="ru-RU" smtClean="0">
              <a:solidFill>
                <a:srgbClr val="006600"/>
              </a:solidFill>
            </a:rPr>
          </a:br>
          <a:r>
            <a:rPr lang="ru-RU" smtClean="0">
              <a:solidFill>
                <a:srgbClr val="006600"/>
              </a:solidFill>
            </a:rPr>
            <a:t>2. патологическая кровопотеря - от 10 до 30% ОЦК более 500 мл во время родов и более 1000 мл во время кесарева</a:t>
          </a:r>
          <a:br>
            <a:rPr lang="ru-RU" smtClean="0">
              <a:solidFill>
                <a:srgbClr val="006600"/>
              </a:solidFill>
            </a:rPr>
          </a:br>
          <a:r>
            <a:rPr lang="ru-RU" smtClean="0">
              <a:solidFill>
                <a:srgbClr val="006600"/>
              </a:solidFill>
            </a:rPr>
            <a:t>3.массивная кровопотеря - превышающая 30% ОЦК.</a:t>
          </a:r>
          <a:r>
            <a:rPr lang="ru-RU" smtClean="0"/>
            <a:t/>
          </a:r>
          <a:br>
            <a:rPr lang="ru-RU" smtClean="0"/>
          </a:br>
          <a:endParaRPr lang="ru-RU" dirty="0"/>
        </a:p>
      </dgm:t>
    </dgm:pt>
    <dgm:pt modelId="{CDAD71D9-BEC6-4B76-92A9-29A5878CA966}" type="parTrans" cxnId="{BAAC5A67-7EAB-4922-9C25-9DE9EBE7F8B9}">
      <dgm:prSet/>
      <dgm:spPr/>
      <dgm:t>
        <a:bodyPr/>
        <a:lstStyle/>
        <a:p>
          <a:endParaRPr lang="ru-RU"/>
        </a:p>
      </dgm:t>
    </dgm:pt>
    <dgm:pt modelId="{3AB436A5-0D90-423B-9E2D-2006CAE44577}" type="sibTrans" cxnId="{BAAC5A67-7EAB-4922-9C25-9DE9EBE7F8B9}">
      <dgm:prSet/>
      <dgm:spPr/>
      <dgm:t>
        <a:bodyPr/>
        <a:lstStyle/>
        <a:p>
          <a:endParaRPr lang="ru-RU"/>
        </a:p>
      </dgm:t>
    </dgm:pt>
    <dgm:pt modelId="{16B3E604-F927-48F3-B254-7364E06FEBA2}" type="pres">
      <dgm:prSet presAssocID="{CC2B3A17-C069-47B4-8C50-86432029671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878C61-3903-48D3-996D-BDA10BD75DC8}" type="pres">
      <dgm:prSet presAssocID="{3D56E99B-DCB5-4A61-8B81-AD6A32729F68}" presName="horFlow" presStyleCnt="0"/>
      <dgm:spPr/>
    </dgm:pt>
    <dgm:pt modelId="{14CBC881-CBA1-4CDD-95BA-D9B35BE052E4}" type="pres">
      <dgm:prSet presAssocID="{3D56E99B-DCB5-4A61-8B81-AD6A32729F68}" presName="bigChev" presStyleLbl="node1" presStyleIdx="0" presStyleCnt="1" custScaleY="127795" custLinFactNeighborX="898" custLinFactNeighborY="-39118"/>
      <dgm:spPr/>
      <dgm:t>
        <a:bodyPr/>
        <a:lstStyle/>
        <a:p>
          <a:endParaRPr lang="ru-RU"/>
        </a:p>
      </dgm:t>
    </dgm:pt>
  </dgm:ptLst>
  <dgm:cxnLst>
    <dgm:cxn modelId="{93E0B845-FA24-44A3-8093-0973A1024968}" type="presOf" srcId="{CC2B3A17-C069-47B4-8C50-864320296713}" destId="{16B3E604-F927-48F3-B254-7364E06FEBA2}" srcOrd="0" destOrd="0" presId="urn:microsoft.com/office/officeart/2005/8/layout/lProcess3"/>
    <dgm:cxn modelId="{C5777F90-CD43-4438-91DB-1E845A03D944}" type="presOf" srcId="{3D56E99B-DCB5-4A61-8B81-AD6A32729F68}" destId="{14CBC881-CBA1-4CDD-95BA-D9B35BE052E4}" srcOrd="0" destOrd="0" presId="urn:microsoft.com/office/officeart/2005/8/layout/lProcess3"/>
    <dgm:cxn modelId="{BAAC5A67-7EAB-4922-9C25-9DE9EBE7F8B9}" srcId="{CC2B3A17-C069-47B4-8C50-864320296713}" destId="{3D56E99B-DCB5-4A61-8B81-AD6A32729F68}" srcOrd="0" destOrd="0" parTransId="{CDAD71D9-BEC6-4B76-92A9-29A5878CA966}" sibTransId="{3AB436A5-0D90-423B-9E2D-2006CAE44577}"/>
    <dgm:cxn modelId="{8981AE76-1734-4781-9A7D-CFAFCB2882F7}" type="presParOf" srcId="{16B3E604-F927-48F3-B254-7364E06FEBA2}" destId="{76878C61-3903-48D3-996D-BDA10BD75DC8}" srcOrd="0" destOrd="0" presId="urn:microsoft.com/office/officeart/2005/8/layout/lProcess3"/>
    <dgm:cxn modelId="{958A13B4-F8B4-442A-AC4A-FB470894056D}" type="presParOf" srcId="{76878C61-3903-48D3-996D-BDA10BD75DC8}" destId="{14CBC881-CBA1-4CDD-95BA-D9B35BE052E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07E8FA-F864-489F-84B3-EE471A0FE0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08EC3-C4C6-436A-BEF2-FDC95BB43A3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 понимании акушеров тяжелая преэклампсия- это кратковременный промежуток перед эклампсией.</a:t>
          </a:r>
          <a:endParaRPr lang="ru-RU" dirty="0">
            <a:solidFill>
              <a:srgbClr val="7030A0"/>
            </a:solidFill>
          </a:endParaRPr>
        </a:p>
      </dgm:t>
    </dgm:pt>
    <dgm:pt modelId="{51B4992F-2499-4FED-B1F8-071984B1DAEE}" type="parTrans" cxnId="{F2ED690F-2705-425C-89BC-9F67BE993291}">
      <dgm:prSet/>
      <dgm:spPr/>
      <dgm:t>
        <a:bodyPr/>
        <a:lstStyle/>
        <a:p>
          <a:endParaRPr lang="ru-RU"/>
        </a:p>
      </dgm:t>
    </dgm:pt>
    <dgm:pt modelId="{27AD8BC1-30F7-4E95-93DA-1010DAAB96AC}" type="sibTrans" cxnId="{F2ED690F-2705-425C-89BC-9F67BE993291}">
      <dgm:prSet/>
      <dgm:spPr/>
      <dgm:t>
        <a:bodyPr/>
        <a:lstStyle/>
        <a:p>
          <a:endParaRPr lang="ru-RU"/>
        </a:p>
      </dgm:t>
    </dgm:pt>
    <dgm:pt modelId="{0D8E4142-546A-45ED-A399-1C4C90433961}">
      <dgm:prSet phldrT="[Текст]"/>
      <dgm:spPr/>
      <dgm:t>
        <a:bodyPr/>
        <a:lstStyle/>
        <a:p>
          <a:r>
            <a:rPr lang="ru-RU" dirty="0" smtClean="0"/>
            <a:t>Характеризуется нарушением функции жизненно важных органов с преимущественным поражением ЦНС, истинную тяжесть пэ можно оценить только после проведения полного клинико-лабораторного обследования беременной.</a:t>
          </a:r>
          <a:endParaRPr lang="ru-RU" dirty="0"/>
        </a:p>
      </dgm:t>
    </dgm:pt>
    <dgm:pt modelId="{08BFE8A1-1FB1-4C63-9C04-5ECDA2DE5ACE}" type="parTrans" cxnId="{45425C49-3BD9-45E2-BE33-5F7CB439985D}">
      <dgm:prSet/>
      <dgm:spPr/>
      <dgm:t>
        <a:bodyPr/>
        <a:lstStyle/>
        <a:p>
          <a:endParaRPr lang="ru-RU"/>
        </a:p>
      </dgm:t>
    </dgm:pt>
    <dgm:pt modelId="{F99991F4-0430-486A-A2B7-D1B03C1BC0A9}" type="sibTrans" cxnId="{45425C49-3BD9-45E2-BE33-5F7CB439985D}">
      <dgm:prSet/>
      <dgm:spPr/>
      <dgm:t>
        <a:bodyPr/>
        <a:lstStyle/>
        <a:p>
          <a:endParaRPr lang="ru-RU"/>
        </a:p>
      </dgm:t>
    </dgm:pt>
    <dgm:pt modelId="{95066B46-EFA5-41FD-AA6E-932B37F804F2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Тяжесть в затылке, головная боль, нарушения зрения( «мелькание мушек перед глазами», «искр», « туман»),тошнота, рвота, боль в эпигастрии или правом подреберьи</a:t>
          </a:r>
          <a:endParaRPr lang="ru-RU" dirty="0">
            <a:solidFill>
              <a:srgbClr val="7030A0"/>
            </a:solidFill>
          </a:endParaRPr>
        </a:p>
      </dgm:t>
    </dgm:pt>
    <dgm:pt modelId="{124621FD-2FE2-4A40-BEFC-C00E0CEC868A}" type="parTrans" cxnId="{4242EBC9-404A-43BD-B2DD-115F03E00727}">
      <dgm:prSet/>
      <dgm:spPr/>
      <dgm:t>
        <a:bodyPr/>
        <a:lstStyle/>
        <a:p>
          <a:endParaRPr lang="ru-RU"/>
        </a:p>
      </dgm:t>
    </dgm:pt>
    <dgm:pt modelId="{4531447B-0732-4E9D-9DD5-7103534E82D9}" type="sibTrans" cxnId="{4242EBC9-404A-43BD-B2DD-115F03E00727}">
      <dgm:prSet/>
      <dgm:spPr/>
      <dgm:t>
        <a:bodyPr/>
        <a:lstStyle/>
        <a:p>
          <a:endParaRPr lang="ru-RU"/>
        </a:p>
      </dgm:t>
    </dgm:pt>
    <dgm:pt modelId="{E02574E4-3522-4FFC-8938-D30197EA4EBD}">
      <dgm:prSet phldrT="[Текст]"/>
      <dgm:spPr/>
      <dgm:t>
        <a:bodyPr/>
        <a:lstStyle/>
        <a:p>
          <a:r>
            <a:rPr lang="ru-RU" dirty="0" smtClean="0"/>
            <a:t>Бессонница или сонливость, расстройство памяти, вялость, раздражительность</a:t>
          </a:r>
          <a:endParaRPr lang="ru-RU" dirty="0"/>
        </a:p>
      </dgm:t>
    </dgm:pt>
    <dgm:pt modelId="{56076961-6815-4EF4-AF05-4C20BCA8404A}" type="parTrans" cxnId="{438A078E-E1A4-42B1-864B-DCFFA75C8FE6}">
      <dgm:prSet/>
      <dgm:spPr/>
      <dgm:t>
        <a:bodyPr/>
        <a:lstStyle/>
        <a:p>
          <a:endParaRPr lang="ru-RU"/>
        </a:p>
      </dgm:t>
    </dgm:pt>
    <dgm:pt modelId="{DD84E989-668A-4DBF-8A98-AECA0E386656}" type="sibTrans" cxnId="{438A078E-E1A4-42B1-864B-DCFFA75C8FE6}">
      <dgm:prSet/>
      <dgm:spPr/>
      <dgm:t>
        <a:bodyPr/>
        <a:lstStyle/>
        <a:p>
          <a:endParaRPr lang="ru-RU"/>
        </a:p>
      </dgm:t>
    </dgm:pt>
    <dgm:pt modelId="{E2521D6D-2896-4957-99DB-FF413621E59D}" type="pres">
      <dgm:prSet presAssocID="{AC07E8FA-F864-489F-84B3-EE471A0FE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3CA96-BAD0-4794-B59C-A408E9E0D4E0}" type="pres">
      <dgm:prSet presAssocID="{14C08EC3-C4C6-436A-BEF2-FDC95BB43A3D}" presName="parentText" presStyleLbl="node1" presStyleIdx="0" presStyleCnt="2" custScaleY="75530" custLinFactNeighborY="-26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FD1D9-31CA-4557-BE84-BB3115769F26}" type="pres">
      <dgm:prSet presAssocID="{14C08EC3-C4C6-436A-BEF2-FDC95BB43A3D}" presName="childText" presStyleLbl="revTx" presStyleIdx="0" presStyleCnt="2" custScaleY="15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CDBC9-B953-4D33-BB81-F1055A4EC4B0}" type="pres">
      <dgm:prSet presAssocID="{95066B46-EFA5-41FD-AA6E-932B37F804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41C52-4F0F-46E4-BD7D-94947FE36BFD}" type="pres">
      <dgm:prSet presAssocID="{95066B46-EFA5-41FD-AA6E-932B37F804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04269-13E1-4B46-8AF0-B7F788D12AC6}" type="presOf" srcId="{95066B46-EFA5-41FD-AA6E-932B37F804F2}" destId="{C0CCDBC9-B953-4D33-BB81-F1055A4EC4B0}" srcOrd="0" destOrd="0" presId="urn:microsoft.com/office/officeart/2005/8/layout/vList2"/>
    <dgm:cxn modelId="{55B25F64-BE14-4B46-B35A-D4649E5B8ECC}" type="presOf" srcId="{14C08EC3-C4C6-436A-BEF2-FDC95BB43A3D}" destId="{8743CA96-BAD0-4794-B59C-A408E9E0D4E0}" srcOrd="0" destOrd="0" presId="urn:microsoft.com/office/officeart/2005/8/layout/vList2"/>
    <dgm:cxn modelId="{45425C49-3BD9-45E2-BE33-5F7CB439985D}" srcId="{14C08EC3-C4C6-436A-BEF2-FDC95BB43A3D}" destId="{0D8E4142-546A-45ED-A399-1C4C90433961}" srcOrd="0" destOrd="0" parTransId="{08BFE8A1-1FB1-4C63-9C04-5ECDA2DE5ACE}" sibTransId="{F99991F4-0430-486A-A2B7-D1B03C1BC0A9}"/>
    <dgm:cxn modelId="{6D510476-8B8E-4D3C-B538-6E3E84E0F547}" type="presOf" srcId="{AC07E8FA-F864-489F-84B3-EE471A0FE0C9}" destId="{E2521D6D-2896-4957-99DB-FF413621E59D}" srcOrd="0" destOrd="0" presId="urn:microsoft.com/office/officeart/2005/8/layout/vList2"/>
    <dgm:cxn modelId="{552636DB-1BF1-4687-9407-AB62D60CF8EB}" type="presOf" srcId="{E02574E4-3522-4FFC-8938-D30197EA4EBD}" destId="{D4541C52-4F0F-46E4-BD7D-94947FE36BFD}" srcOrd="0" destOrd="0" presId="urn:microsoft.com/office/officeart/2005/8/layout/vList2"/>
    <dgm:cxn modelId="{F2ED690F-2705-425C-89BC-9F67BE993291}" srcId="{AC07E8FA-F864-489F-84B3-EE471A0FE0C9}" destId="{14C08EC3-C4C6-436A-BEF2-FDC95BB43A3D}" srcOrd="0" destOrd="0" parTransId="{51B4992F-2499-4FED-B1F8-071984B1DAEE}" sibTransId="{27AD8BC1-30F7-4E95-93DA-1010DAAB96AC}"/>
    <dgm:cxn modelId="{4242EBC9-404A-43BD-B2DD-115F03E00727}" srcId="{AC07E8FA-F864-489F-84B3-EE471A0FE0C9}" destId="{95066B46-EFA5-41FD-AA6E-932B37F804F2}" srcOrd="1" destOrd="0" parTransId="{124621FD-2FE2-4A40-BEFC-C00E0CEC868A}" sibTransId="{4531447B-0732-4E9D-9DD5-7103534E82D9}"/>
    <dgm:cxn modelId="{438A078E-E1A4-42B1-864B-DCFFA75C8FE6}" srcId="{95066B46-EFA5-41FD-AA6E-932B37F804F2}" destId="{E02574E4-3522-4FFC-8938-D30197EA4EBD}" srcOrd="0" destOrd="0" parTransId="{56076961-6815-4EF4-AF05-4C20BCA8404A}" sibTransId="{DD84E989-668A-4DBF-8A98-AECA0E386656}"/>
    <dgm:cxn modelId="{8AC1A261-4ADB-4AD0-9631-48A9B68B4055}" type="presOf" srcId="{0D8E4142-546A-45ED-A399-1C4C90433961}" destId="{6FFFD1D9-31CA-4557-BE84-BB3115769F26}" srcOrd="0" destOrd="0" presId="urn:microsoft.com/office/officeart/2005/8/layout/vList2"/>
    <dgm:cxn modelId="{28FF4E3C-79E5-46BB-AE13-70FD9552E951}" type="presParOf" srcId="{E2521D6D-2896-4957-99DB-FF413621E59D}" destId="{8743CA96-BAD0-4794-B59C-A408E9E0D4E0}" srcOrd="0" destOrd="0" presId="urn:microsoft.com/office/officeart/2005/8/layout/vList2"/>
    <dgm:cxn modelId="{E1F08683-01B2-4FE1-BF07-DBB31B0AC232}" type="presParOf" srcId="{E2521D6D-2896-4957-99DB-FF413621E59D}" destId="{6FFFD1D9-31CA-4557-BE84-BB3115769F26}" srcOrd="1" destOrd="0" presId="urn:microsoft.com/office/officeart/2005/8/layout/vList2"/>
    <dgm:cxn modelId="{225EC9FE-32E7-4079-B890-829112E92F5A}" type="presParOf" srcId="{E2521D6D-2896-4957-99DB-FF413621E59D}" destId="{C0CCDBC9-B953-4D33-BB81-F1055A4EC4B0}" srcOrd="2" destOrd="0" presId="urn:microsoft.com/office/officeart/2005/8/layout/vList2"/>
    <dgm:cxn modelId="{F6C48EFC-0A86-481E-9AA3-A7A02B3E3FCE}" type="presParOf" srcId="{E2521D6D-2896-4957-99DB-FF413621E59D}" destId="{D4541C52-4F0F-46E4-BD7D-94947FE36B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620880"/>
          </a:xfrm>
        </p:spPr>
        <p:txBody>
          <a:bodyPr>
            <a:normAutofit fontScale="90000"/>
          </a:bodyPr>
          <a:lstStyle/>
          <a:p>
            <a:r>
              <a:rPr lang="ru-RU" sz="4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  <a:t/>
            </a:r>
            <a:br>
              <a:rPr lang="ru-RU" sz="4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</a:br>
            <a:r>
              <a:rPr lang="ru-RU" sz="4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  <a:t>Кровотечение в дородовом и раннем послеродовом периодах</a:t>
            </a:r>
            <a:r>
              <a:rPr lang="ru-RU" sz="46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  <a:t>. </a:t>
            </a:r>
            <a:r>
              <a:rPr lang="ru-RU" sz="4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  <a:t/>
            </a:r>
            <a:br>
              <a:rPr lang="ru-RU" sz="4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</a:br>
            <a:r>
              <a:rPr lang="ru-RU" sz="46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  <a:t>Эклампсия. Роды на дому</a:t>
            </a:r>
            <a:r>
              <a:rPr lang="ru-RU" sz="46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b="1" dirty="0">
                <a:solidFill>
                  <a:srgbClr val="FFC000"/>
                </a:solidFill>
                <a:latin typeface="Calibri"/>
              </a:rPr>
              <a:t>Клиническая классификация преждевременной отслойки плаценты</a:t>
            </a:r>
            <a:r>
              <a:rPr lang="ru-RU" sz="2000" dirty="0">
                <a:solidFill>
                  <a:srgbClr val="FFC000"/>
                </a:solidFill>
                <a:latin typeface="Calibri"/>
              </a:rPr>
              <a:t/>
            </a:r>
            <a:br>
              <a:rPr lang="ru-RU" sz="2000" dirty="0">
                <a:solidFill>
                  <a:srgbClr val="FFC000"/>
                </a:solidFill>
                <a:latin typeface="Calibri"/>
              </a:rPr>
            </a:br>
            <a:r>
              <a:rPr lang="ru-RU" sz="2000" b="1" dirty="0">
                <a:solidFill>
                  <a:srgbClr val="002060"/>
                </a:solidFill>
                <a:latin typeface="Calibri"/>
              </a:rPr>
              <a:t>1. Легкая (40% случаев).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Объем кровопотери из половых путей не превышает 100 мл. Тонус матки слегка повышен.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ЧСС плода в пределах нормы.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Состояние беременной удовлетворительное. 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b="1" dirty="0">
                <a:solidFill>
                  <a:srgbClr val="002060"/>
                </a:solidFill>
                <a:latin typeface="Calibri"/>
              </a:rPr>
              <a:t>2. Средней тяжести (45% случаев).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Объем кровопотери из половых путей составляет 100—500 мл. Тонус матки повышен. Возможна болезненность матки при пальпации. Изменяется характер сердцебиения плода. Отмечаются признаки внутриутробной гипоксии, иногда — отсутствие сердцебиения.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У беременной отмечаются тахикардия, ортостатическая гипотония.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b="1" dirty="0">
                <a:solidFill>
                  <a:srgbClr val="002060"/>
                </a:solidFill>
                <a:latin typeface="Calibri"/>
              </a:rPr>
              <a:t>3. Тяжелая (15% случаев).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Объем кровопотери из половых путей превышает 500 мл. 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Матка резко напряжена и болезненна при пальпации.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 Плод обычно погибает.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У беременной развивается геморрагический шок.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</a:rPr>
              <a:t>Часто присоединяется ДВС-синдром.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8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048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9508809"/>
              </p:ext>
            </p:extLst>
          </p:nvPr>
        </p:nvGraphicFramePr>
        <p:xfrm>
          <a:off x="685800" y="1600200"/>
          <a:ext cx="77724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400800" cy="109614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Кровотечения в послеродовом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периоде</a:t>
            </a:r>
          </a:p>
        </p:txBody>
      </p:sp>
    </p:spTree>
    <p:extLst>
      <p:ext uri="{BB962C8B-B14F-4D97-AF65-F5344CB8AC3E}">
        <p14:creationId xmlns:p14="http://schemas.microsoft.com/office/powerpoint/2010/main" val="28559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411035"/>
              </p:ext>
            </p:extLst>
          </p:nvPr>
        </p:nvGraphicFramePr>
        <p:xfrm>
          <a:off x="395536" y="980728"/>
          <a:ext cx="8424936" cy="56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661"/>
                <a:gridCol w="2469621"/>
                <a:gridCol w="3125654"/>
              </a:tblGrid>
              <a:tr h="725596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кровопотери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Клинические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кровопотери</a:t>
                      </a:r>
                      <a:endParaRPr lang="ru-RU" dirty="0"/>
                    </a:p>
                  </a:txBody>
                  <a:tcPr/>
                </a:tc>
              </a:tr>
              <a:tr h="4203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Легкая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Отсутствуют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10% ОЦК</a:t>
                      </a:r>
                      <a:endParaRPr lang="ru-RU" sz="1600" dirty="0"/>
                    </a:p>
                  </a:txBody>
                  <a:tcPr/>
                </a:tc>
              </a:tr>
              <a:tr h="12668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Средняя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Тахикардия до 100 уд/мин,</a:t>
                      </a:r>
                      <a:r>
                        <a:rPr lang="ru-RU" sz="1600" baseline="0" dirty="0" smtClean="0"/>
                        <a:t> снижение систолического АД до 100 мм.рт.ст, бледные холодные конечности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10-20 % ОЦК</a:t>
                      </a:r>
                      <a:endParaRPr lang="ru-RU" sz="1600" dirty="0"/>
                    </a:p>
                  </a:txBody>
                  <a:tcPr/>
                </a:tc>
              </a:tr>
              <a:tr h="20714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Тяжелая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Тахикардия до 120 уд/мин,</a:t>
                      </a:r>
                      <a:r>
                        <a:rPr lang="ru-RU" sz="1600" baseline="0" dirty="0" smtClean="0"/>
                        <a:t> АД ниже 100мм.рт.ст., беспокойство, холодный пот, бледность, акроцианоз, одышка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21- 30</a:t>
                      </a:r>
                      <a:r>
                        <a:rPr lang="ru-RU" sz="1600" baseline="0" dirty="0" smtClean="0"/>
                        <a:t> % ОЦК</a:t>
                      </a:r>
                      <a:endParaRPr lang="ru-RU" sz="16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Массивная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Тахикардия более</a:t>
                      </a:r>
                      <a:r>
                        <a:rPr lang="ru-RU" sz="1600" baseline="0" dirty="0" smtClean="0"/>
                        <a:t> 120</a:t>
                      </a:r>
                      <a:r>
                        <a:rPr lang="ru-RU" sz="1600" dirty="0" smtClean="0"/>
                        <a:t> уд/мин, АД ниже</a:t>
                      </a:r>
                      <a:r>
                        <a:rPr lang="ru-RU" sz="1600" baseline="0" dirty="0" smtClean="0"/>
                        <a:t> 60 и ниже, нарушение сознания, анурия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Более 30 % ОЦК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03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Оценка степени тяжести кровопотери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73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96544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Диагностика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484784"/>
            <a:ext cx="6417734" cy="309634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пальпация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матки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осмотр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последа и оболочек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осмотр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шейки матки, родовых путей и наружных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половых органов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5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Оказание медицинской помощи при кровотечениях первой половины беременности (самопроизвольный аборт(выкидыш) в малом сроке, прервавшаяся  внематочная беременность.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7920880" cy="180020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Доставка в стационар в горизонтальном положении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Внутримышечное введение спазмолитиков ( дротаверин 2%- 2мл)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9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Оказание медицинской помощи при кровотечениях во второй </a:t>
            </a:r>
            <a:r>
              <a:rPr lang="ru-RU" sz="3100" dirty="0"/>
              <a:t>половине беременности </a:t>
            </a:r>
            <a:r>
              <a:rPr lang="ru-RU" sz="3100" dirty="0" smtClean="0"/>
              <a:t>(предлежание плаценты,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преждевременная </a:t>
            </a:r>
            <a:r>
              <a:rPr lang="ru-RU" sz="3100" dirty="0"/>
              <a:t>отслойка нормально расположенной плаценты (ПОНРП</a:t>
            </a:r>
            <a:r>
              <a:rPr lang="ru-RU" sz="3100" dirty="0" smtClean="0"/>
              <a:t>))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064896" cy="4032448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Венозный доступ- катетеризация периферической вены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Инфузионная терапия- введение физиологического раствора 500 мл 0,9 % раствора внутривенно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Для уменьшения сократительной активности матки показано введение спазмолитиков( дротаверин внутримышечно 2%-2 мл)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 целью профилактики внутриутробной гипоксии плода показано введение 20 мл 40% глюкозы ( под контролем уровня глюкозы крови) и 2-3 мл 5% аскорбиновой кислоты внутривенно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Ингаляция воздушно-кислородной смеси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Транспортировка в горизонтальном положении, при доношенном сроке беременности- с приподнятой головной частью (предварительно предупреждаем приемное отделение)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9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5240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C00000"/>
                </a:solidFill>
              </a:rPr>
              <a:t>Этапы оказания медицинской помощи при кровотечении в раннем послеродовом периоде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772816"/>
            <a:ext cx="6417734" cy="4608512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Постановка периферического катетера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Постоянный катетер в мочевой пузырь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Внутривенное введение уретонических средств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dirty="0" smtClean="0">
                <a:solidFill>
                  <a:srgbClr val="002060"/>
                </a:solidFill>
              </a:rPr>
              <a:t>( внутривенное капельное введение 5-10 Ед окситоцина в 500 мл 5% раствора глюкозы или физ.растворе).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Восполнение кровопотери ( растворы согреть)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Холод на низ живота (на 30- 40 мин с интервалов 20 мин)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Наружный массаж матки( дозированный бережный массаж матки по 20-30 сек. Через 1 мин)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Ингаляция кислорода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Согреть </a:t>
            </a:r>
            <a:r>
              <a:rPr lang="ru-RU" dirty="0" smtClean="0">
                <a:solidFill>
                  <a:srgbClr val="002060"/>
                </a:solidFill>
              </a:rPr>
              <a:t>женщину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Мониторинг функций витальных органов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00811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Преэклапсия. Эклампсия. Термины и понятия.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848872" cy="5112568"/>
          </a:xfrm>
        </p:spPr>
        <p:txBody>
          <a:bodyPr>
            <a:normAutofit fontScale="92500" lnSpcReduction="20000"/>
          </a:bodyPr>
          <a:lstStyle/>
          <a:p>
            <a:pPr lvl="0" algn="l"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2060"/>
                </a:solidFill>
                <a:latin typeface="Constantia"/>
              </a:rPr>
              <a:t>С возникновением и прогрессированием беременности </a:t>
            </a:r>
            <a:r>
              <a:rPr lang="ru-RU" dirty="0" smtClean="0">
                <a:solidFill>
                  <a:srgbClr val="002060"/>
                </a:solidFill>
                <a:latin typeface="Constantia"/>
              </a:rPr>
              <a:t> могут возникнуть следующие </a:t>
            </a:r>
            <a:r>
              <a:rPr lang="ru-RU" dirty="0">
                <a:solidFill>
                  <a:srgbClr val="002060"/>
                </a:solidFill>
                <a:latin typeface="Constantia"/>
              </a:rPr>
              <a:t>гипертензивные состояния: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2060"/>
                </a:solidFill>
                <a:latin typeface="Constantia"/>
              </a:rPr>
              <a:t>-Артериальная гипертензия беременных(т.е. впервые возникшая во время беременности)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2060"/>
                </a:solidFill>
                <a:latin typeface="Constantia"/>
              </a:rPr>
              <a:t>-Преэклампсия 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2060"/>
                </a:solidFill>
                <a:latin typeface="Constantia"/>
              </a:rPr>
              <a:t>-Эклампсия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u="sng" dirty="0">
                <a:solidFill>
                  <a:srgbClr val="002060"/>
                </a:solidFill>
                <a:latin typeface="Constantia"/>
              </a:rPr>
              <a:t>АГ беременных</a:t>
            </a:r>
            <a:r>
              <a:rPr lang="ru-RU" dirty="0">
                <a:solidFill>
                  <a:srgbClr val="002060"/>
                </a:solidFill>
                <a:latin typeface="Constantia"/>
              </a:rPr>
              <a:t>- повышение АД выше 140/90мм.рт.ст, которое возникает после 20ти недель беременности и не сопровождается другими симптомами преэклампсии/эклампсии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u="sng" dirty="0">
                <a:solidFill>
                  <a:srgbClr val="002060"/>
                </a:solidFill>
                <a:latin typeface="Constantia"/>
              </a:rPr>
              <a:t>Преэклампсия</a:t>
            </a:r>
            <a:r>
              <a:rPr lang="ru-RU" dirty="0">
                <a:solidFill>
                  <a:srgbClr val="002060"/>
                </a:solidFill>
                <a:latin typeface="Constantia"/>
              </a:rPr>
              <a:t>- это синдром, который характеризуется подъемом АД(выше 140/90мм.рт.ст), протеинурией (более 0.3 г/л ))и/или другими симптомами(чаще всего отеки </a:t>
            </a:r>
            <a:r>
              <a:rPr lang="ru-RU" dirty="0" smtClean="0">
                <a:solidFill>
                  <a:srgbClr val="002060"/>
                </a:solidFill>
                <a:latin typeface="Constantia"/>
              </a:rPr>
              <a:t>)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dirty="0" smtClean="0">
                <a:solidFill>
                  <a:srgbClr val="FFC000"/>
                </a:solidFill>
                <a:latin typeface="Constantia"/>
              </a:rPr>
              <a:t>Отеки не используются в качестве самостоятельного критерия гестоза, так как  могут возникать у 80%  беременных  с физиологическим течением гестационного периода.</a:t>
            </a:r>
            <a:endParaRPr lang="ru-RU" dirty="0">
              <a:solidFill>
                <a:srgbClr val="FFC000"/>
              </a:solidFill>
              <a:latin typeface="Constantia"/>
            </a:endParaRPr>
          </a:p>
          <a:p>
            <a:pPr lvl="0" algn="l">
              <a:buClr>
                <a:srgbClr val="0BD0D9"/>
              </a:buClr>
              <a:buSzPct val="95000"/>
            </a:pPr>
            <a:r>
              <a:rPr lang="ru-RU" u="sng" dirty="0">
                <a:solidFill>
                  <a:srgbClr val="002060"/>
                </a:solidFill>
                <a:latin typeface="Constantia"/>
              </a:rPr>
              <a:t>Эклампсия-</a:t>
            </a:r>
            <a:r>
              <a:rPr lang="ru-RU" dirty="0">
                <a:solidFill>
                  <a:srgbClr val="002060"/>
                </a:solidFill>
                <a:latin typeface="Constantia"/>
              </a:rPr>
              <a:t>появление первого приступа судорог у беременных с пэ, причем судорожные приступы этиологически не связаны с </a:t>
            </a:r>
            <a:r>
              <a:rPr lang="ru-RU" dirty="0" smtClean="0">
                <a:solidFill>
                  <a:srgbClr val="002060"/>
                </a:solidFill>
                <a:latin typeface="Constantia"/>
              </a:rPr>
              <a:t>эпилепсией, инсультом , опухолью и др.</a:t>
            </a:r>
            <a:endParaRPr lang="ru-RU" u="sng" dirty="0">
              <a:solidFill>
                <a:srgbClr val="00206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603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Отеки, вызванные беременностью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7704856" cy="43204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накопление жидкости в тканях после 12ти часового отдыха и снижение диуреза менее 1000- 900 мл при водной нагрузке 1400-1500 мл.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Скрытые отеки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Патологическая прибавка массы тела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Второй триместр- более 500г в неделю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После 24 недель- неравномерная прибавка массы тела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Положительный симптом «кольца»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Явные отеки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 ст.- отеки нижних конечностей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 ст.- отеки нижних конечностей и живота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 ст.- отеки нижних конечностей, живота и лица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 ст.- анасарка( накопление жидкости в серозных полостях)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3384375" cy="3240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309067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Акушерские кровотечения-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это кровотечения во время беременности, в родах, в последовом и раннем послеродовом периоде.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829536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 риска преэклампсии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08912" cy="4104456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первая беременность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повторная беременность: ПЭ в анамнезе, длительный </a:t>
            </a:r>
            <a:r>
              <a:rPr lang="ru-RU" dirty="0" smtClean="0">
                <a:solidFill>
                  <a:srgbClr val="002060"/>
                </a:solidFill>
              </a:rPr>
              <a:t>перерыв после </a:t>
            </a:r>
            <a:r>
              <a:rPr lang="ru-RU" dirty="0">
                <a:solidFill>
                  <a:srgbClr val="002060"/>
                </a:solidFill>
              </a:rPr>
              <a:t>последних родов (10 лет и более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Отягощенный семейный </a:t>
            </a:r>
            <a:r>
              <a:rPr lang="ru-RU" dirty="0">
                <a:solidFill>
                  <a:srgbClr val="002060"/>
                </a:solidFill>
              </a:rPr>
              <a:t>анамнез (ПЭ у матери или </a:t>
            </a:r>
            <a:r>
              <a:rPr lang="ru-RU" dirty="0" smtClean="0">
                <a:solidFill>
                  <a:srgbClr val="002060"/>
                </a:solidFill>
              </a:rPr>
              <a:t>сестры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возраст </a:t>
            </a:r>
            <a:r>
              <a:rPr lang="ru-RU" dirty="0">
                <a:solidFill>
                  <a:srgbClr val="002060"/>
                </a:solidFill>
              </a:rPr>
              <a:t>женщины более 35 </a:t>
            </a:r>
            <a:r>
              <a:rPr lang="ru-RU" dirty="0" smtClean="0">
                <a:solidFill>
                  <a:srgbClr val="002060"/>
                </a:solidFill>
              </a:rPr>
              <a:t>лет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многоплодная беременность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экстрагенитальные </a:t>
            </a:r>
            <a:r>
              <a:rPr lang="ru-RU" dirty="0">
                <a:solidFill>
                  <a:srgbClr val="002060"/>
                </a:solidFill>
              </a:rPr>
              <a:t>заболевания (хроническая АГ, </a:t>
            </a:r>
            <a:r>
              <a:rPr lang="ru-RU" dirty="0" smtClean="0">
                <a:solidFill>
                  <a:srgbClr val="002060"/>
                </a:solidFill>
              </a:rPr>
              <a:t>заболевания почек</a:t>
            </a:r>
            <a:r>
              <a:rPr lang="ru-RU" dirty="0">
                <a:solidFill>
                  <a:srgbClr val="002060"/>
                </a:solidFill>
              </a:rPr>
              <a:t>, печени, коллагенозы, заболевания сосудов, сахарный </a:t>
            </a:r>
            <a:r>
              <a:rPr lang="ru-RU" dirty="0" smtClean="0">
                <a:solidFill>
                  <a:srgbClr val="002060"/>
                </a:solidFill>
              </a:rPr>
              <a:t>диабет, антифосфолипидный </a:t>
            </a:r>
            <a:r>
              <a:rPr lang="ru-RU" dirty="0">
                <a:solidFill>
                  <a:srgbClr val="002060"/>
                </a:solidFill>
              </a:rPr>
              <a:t>синдром);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нарушение </a:t>
            </a:r>
            <a:r>
              <a:rPr lang="ru-RU" dirty="0">
                <a:solidFill>
                  <a:srgbClr val="002060"/>
                </a:solidFill>
              </a:rPr>
              <a:t>жирового обмена (ИМТ &gt; 25);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9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Классификация преэклампсии и эклампсии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7281830" cy="461220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Преэклампсия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Умеренная </a:t>
            </a:r>
            <a:r>
              <a:rPr lang="ru-RU" b="1" dirty="0">
                <a:solidFill>
                  <a:srgbClr val="002060"/>
                </a:solidFill>
              </a:rPr>
              <a:t>ПЭ 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АД составляет ≥ 140/90–159/109 мм рт. ст.; протеинурия — ≥ 0,3 </a:t>
            </a:r>
            <a:r>
              <a:rPr lang="ru-RU" dirty="0" smtClean="0">
                <a:solidFill>
                  <a:srgbClr val="002060"/>
                </a:solidFill>
              </a:rPr>
              <a:t>г/сутки, </a:t>
            </a:r>
            <a:r>
              <a:rPr lang="ru-RU" dirty="0">
                <a:solidFill>
                  <a:srgbClr val="002060"/>
                </a:solidFill>
              </a:rPr>
              <a:t>но ≤ 5 </a:t>
            </a:r>
            <a:r>
              <a:rPr lang="ru-RU" dirty="0" smtClean="0">
                <a:solidFill>
                  <a:srgbClr val="002060"/>
                </a:solidFill>
              </a:rPr>
              <a:t>г/сутки.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Тяжелая ПЭ 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АД составляет ≥ 160/110 мм рт. ст.; протеинурия — ≥ 5 </a:t>
            </a:r>
            <a:r>
              <a:rPr lang="ru-RU" dirty="0" smtClean="0">
                <a:solidFill>
                  <a:srgbClr val="002060"/>
                </a:solidFill>
              </a:rPr>
              <a:t>г/сутки </a:t>
            </a:r>
            <a:r>
              <a:rPr lang="ru-RU" dirty="0">
                <a:solidFill>
                  <a:srgbClr val="002060"/>
                </a:solidFill>
              </a:rPr>
              <a:t>или 3 г/л в порциях мочи, полученных дважды с разницей ≥ 4 </a:t>
            </a:r>
            <a:r>
              <a:rPr lang="ru-RU" dirty="0" smtClean="0">
                <a:solidFill>
                  <a:srgbClr val="002060"/>
                </a:solidFill>
              </a:rPr>
              <a:t>ч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Целесообразность выделения этих двух степеней тяжести определяется тактикой ведения :</a:t>
            </a:r>
          </a:p>
          <a:p>
            <a:r>
              <a:rPr lang="ru-RU" i="1" u="sng" dirty="0" smtClean="0">
                <a:solidFill>
                  <a:srgbClr val="002060"/>
                </a:solidFill>
              </a:rPr>
              <a:t>Умеренная</a:t>
            </a:r>
            <a:r>
              <a:rPr lang="ru-RU" u="sng" dirty="0" smtClean="0">
                <a:solidFill>
                  <a:srgbClr val="002060"/>
                </a:solidFill>
              </a:rPr>
              <a:t>- госпитализация, мониторинг состояния, возможно пролонгирование беременности.</a:t>
            </a:r>
          </a:p>
          <a:p>
            <a:r>
              <a:rPr lang="ru-RU" i="1" u="sng" dirty="0" smtClean="0">
                <a:solidFill>
                  <a:srgbClr val="002060"/>
                </a:solidFill>
              </a:rPr>
              <a:t>Тяжелая- </a:t>
            </a:r>
            <a:r>
              <a:rPr lang="ru-RU" u="sng" dirty="0">
                <a:solidFill>
                  <a:srgbClr val="002060"/>
                </a:solidFill>
              </a:rPr>
              <a:t> </a:t>
            </a:r>
            <a:r>
              <a:rPr lang="ru-RU" u="sng" dirty="0" smtClean="0">
                <a:solidFill>
                  <a:srgbClr val="002060"/>
                </a:solidFill>
              </a:rPr>
              <a:t>стабилизация состояния, родоразрешение.</a:t>
            </a:r>
            <a:endParaRPr lang="ru-RU" i="1" u="sng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Эклампсия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 </a:t>
            </a:r>
            <a:r>
              <a:rPr lang="ru-RU" dirty="0">
                <a:solidFill>
                  <a:srgbClr val="002060"/>
                </a:solidFill>
              </a:rPr>
              <a:t>время беременности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родах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послеродовой </a:t>
            </a:r>
            <a:r>
              <a:rPr lang="ru-RU" dirty="0" smtClean="0">
                <a:solidFill>
                  <a:srgbClr val="002060"/>
                </a:solidFill>
              </a:rPr>
              <a:t>период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636524"/>
              </p:ext>
            </p:extLst>
          </p:nvPr>
        </p:nvGraphicFramePr>
        <p:xfrm>
          <a:off x="827584" y="1124744"/>
          <a:ext cx="7408863" cy="50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Показатель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Умеренная ПЭ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Тяжелая ПЭ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49992">
                <a:tc>
                  <a:txBody>
                    <a:bodyPr/>
                    <a:lstStyle/>
                    <a:p>
                      <a:r>
                        <a:rPr lang="ru-RU" dirty="0" smtClean="0"/>
                        <a:t>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≥ 140/90 мм рт. 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≥ 160/110 мм рт. ст.</a:t>
                      </a:r>
                      <a:endParaRPr lang="ru-RU" dirty="0"/>
                    </a:p>
                  </a:txBody>
                  <a:tcPr/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Протеинурия г/сутки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≥ 0,3 г/сутки, но ≤ 5 г/сутки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≥ 5 г/сутки или 3 г/л </a:t>
                      </a:r>
                      <a:endParaRPr lang="ru-RU" dirty="0"/>
                    </a:p>
                  </a:txBody>
                  <a:tcPr/>
                </a:tc>
              </a:tr>
              <a:tr h="352752">
                <a:tc>
                  <a:txBody>
                    <a:bodyPr/>
                    <a:lstStyle/>
                    <a:p>
                      <a:r>
                        <a:rPr lang="ru-RU" dirty="0" smtClean="0"/>
                        <a:t>Олигурия, мл/сутки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&lt; 500 мл/сутки или &lt; 30 мл/ч</a:t>
                      </a:r>
                      <a:endParaRPr lang="ru-RU" dirty="0"/>
                    </a:p>
                  </a:txBody>
                  <a:tcPr/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</a:t>
                      </a:r>
                      <a:r>
                        <a:rPr lang="ru-RU" baseline="0" dirty="0" smtClean="0"/>
                        <a:t> функции печени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АСТ,АЛТ</a:t>
                      </a:r>
                      <a:endParaRPr lang="ru-RU" dirty="0"/>
                    </a:p>
                  </a:txBody>
                  <a:tcPr/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ru-RU" dirty="0" smtClean="0"/>
                        <a:t>Тромбоциты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100</a:t>
                      </a:r>
                      <a:endParaRPr lang="ru-RU" dirty="0"/>
                    </a:p>
                  </a:txBody>
                  <a:tcPr/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ru-RU" dirty="0" smtClean="0"/>
                        <a:t>Гемолиз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+</a:t>
                      </a:r>
                      <a:endParaRPr lang="ru-RU" dirty="0"/>
                    </a:p>
                  </a:txBody>
                  <a:tcPr/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ru-RU" dirty="0" smtClean="0"/>
                        <a:t>Неврологические симптомы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+</a:t>
                      </a:r>
                      <a:endParaRPr lang="ru-RU" dirty="0"/>
                    </a:p>
                  </a:txBody>
                  <a:tcPr/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Задержка роста плода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диагностики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08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8934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Клиническая картина преэклампсии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7488832" cy="4320480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ClrTx/>
              <a:buSzPct val="95000"/>
              <a:buFont typeface="Wingdings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Constantia"/>
              </a:rPr>
              <a:t>− со стороны ЦНС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: головная боль, </a:t>
            </a:r>
            <a:r>
              <a:rPr lang="ru-RU" sz="2200" dirty="0" err="1">
                <a:solidFill>
                  <a:srgbClr val="002060"/>
                </a:solidFill>
                <a:latin typeface="Constantia"/>
              </a:rPr>
              <a:t>фотопсии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, парестезии, фибрилляции, судороги;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Constantia"/>
              </a:rPr>
              <a:t>− сердечно-сосудистой системы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: АГ, сердечная недостаточность, </a:t>
            </a:r>
            <a:r>
              <a:rPr lang="ru-RU" sz="2200" dirty="0" err="1">
                <a:solidFill>
                  <a:srgbClr val="002060"/>
                </a:solidFill>
                <a:latin typeface="Constantia"/>
              </a:rPr>
              <a:t>гиповолемия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;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Constantia"/>
              </a:rPr>
              <a:t> − мочевыделительной системы: </a:t>
            </a:r>
            <a:r>
              <a:rPr lang="ru-RU" sz="2200" dirty="0" err="1">
                <a:solidFill>
                  <a:srgbClr val="002060"/>
                </a:solidFill>
                <a:latin typeface="Constantia"/>
              </a:rPr>
              <a:t>олигурия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, анурия, протеинурия; 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Constantia"/>
              </a:rPr>
              <a:t>− ЖКТ: 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боли в </a:t>
            </a:r>
            <a:r>
              <a:rPr lang="ru-RU" sz="2200" dirty="0" err="1">
                <a:solidFill>
                  <a:srgbClr val="002060"/>
                </a:solidFill>
                <a:latin typeface="Constantia"/>
              </a:rPr>
              <a:t>эпигастральной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 области, изжога, тошнота, рвота;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Constantia"/>
              </a:rPr>
              <a:t> − системы крови: 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тромбоцитопения, нарушения гемостаза, гемолитическая анемия; 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Constantia"/>
              </a:rPr>
              <a:t>− плода: </a:t>
            </a:r>
            <a:r>
              <a:rPr lang="ru-RU" sz="2200" dirty="0">
                <a:solidFill>
                  <a:srgbClr val="002060"/>
                </a:solidFill>
                <a:latin typeface="Constantia"/>
              </a:rPr>
              <a:t>задержка роста плода, внутриутробная гипоксия, антенатальная гибель</a:t>
            </a:r>
            <a:r>
              <a:rPr lang="ru-RU" sz="2200" dirty="0">
                <a:solidFill>
                  <a:prstClr val="white"/>
                </a:solidFill>
                <a:latin typeface="Constantia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Клиника тяжелой преэклампсии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4204792"/>
              </p:ext>
            </p:extLst>
          </p:nvPr>
        </p:nvGraphicFramePr>
        <p:xfrm>
          <a:off x="899592" y="1412776"/>
          <a:ext cx="706580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4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Клиника эклампсии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704856" cy="4968552"/>
          </a:xfrm>
        </p:spPr>
        <p:txBody>
          <a:bodyPr>
            <a:normAutofit lnSpcReduction="10000"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Клинические проявления тяжелой преэклампсии с нарастанием симтоматики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В 30% случаев клиники тяжелой пэ  не бывает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Приступ эклампсии</a:t>
            </a:r>
          </a:p>
          <a:p>
            <a:pPr marL="342900" indent="-34290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Мелкие подергивания мышц лица с дальнейшем  распространением на верхние конечности</a:t>
            </a:r>
          </a:p>
          <a:p>
            <a:pPr marL="342900" indent="-34290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Тонические сокращения всей скелетной мускулатуры( потеря сознания, апноэ, цианоз, прикус языка) продолжительностью до 30 минут.</a:t>
            </a:r>
          </a:p>
          <a:p>
            <a:pPr marL="342900" indent="-34290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Клонические судороги с распространением на нижние конечности.</a:t>
            </a:r>
          </a:p>
          <a:p>
            <a:pPr marL="342900" indent="-34290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Глубокий вдох, восстановление дыхания и сознания, амнезия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Бессудорожная форма: </a:t>
            </a:r>
            <a:r>
              <a:rPr lang="ru-RU" dirty="0" smtClean="0">
                <a:solidFill>
                  <a:schemeClr val="tx1"/>
                </a:solidFill>
              </a:rPr>
              <a:t>резкая головная боль, нарушение зрения до амовроза, быстро наступает кома, часто кровоизлияния в мозг.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6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Лечение преэклампсии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1845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7030A0"/>
                </a:solidFill>
              </a:rPr>
              <a:t>Постановка периферического катетера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>
                <a:solidFill>
                  <a:srgbClr val="7030A0"/>
                </a:solidFill>
              </a:rPr>
              <a:t>10-20 мл 25% Магния сульфата в 200мл физ. </a:t>
            </a:r>
            <a:r>
              <a:rPr lang="ru-RU" u="sng" dirty="0" smtClean="0">
                <a:solidFill>
                  <a:srgbClr val="7030A0"/>
                </a:solidFill>
              </a:rPr>
              <a:t>раствора  </a:t>
            </a:r>
            <a:r>
              <a:rPr lang="ru-RU" u="sng" dirty="0">
                <a:solidFill>
                  <a:srgbClr val="7030A0"/>
                </a:solidFill>
              </a:rPr>
              <a:t>внутривенно </a:t>
            </a:r>
            <a:r>
              <a:rPr lang="ru-RU" u="sng" dirty="0" smtClean="0">
                <a:solidFill>
                  <a:srgbClr val="7030A0"/>
                </a:solidFill>
              </a:rPr>
              <a:t>капельно( медленно за 10 минут)- профилактика судорог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7030A0"/>
                </a:solidFill>
              </a:rPr>
              <a:t>Оксигенотерапия 100 % кислородом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7030A0"/>
                </a:solidFill>
              </a:rPr>
              <a:t>При АД выше 160/100 мм.рт.ст .</a:t>
            </a:r>
          </a:p>
          <a:p>
            <a:pPr>
              <a:buClr>
                <a:schemeClr val="tx1"/>
              </a:buClr>
            </a:pPr>
            <a:r>
              <a:rPr lang="ru-RU" u="sng" dirty="0" smtClean="0">
                <a:solidFill>
                  <a:srgbClr val="7030A0"/>
                </a:solidFill>
              </a:rPr>
              <a:t>Нифидепин 10 мг в таб. Внутрь</a:t>
            </a:r>
          </a:p>
          <a:p>
            <a:pPr>
              <a:buClr>
                <a:schemeClr val="tx1"/>
              </a:buClr>
            </a:pPr>
            <a:r>
              <a:rPr lang="ru-RU" u="sng" dirty="0" smtClean="0">
                <a:solidFill>
                  <a:srgbClr val="7030A0"/>
                </a:solidFill>
              </a:rPr>
              <a:t>Клонидин 0,075- 0,15 мг внутрь, в/в </a:t>
            </a:r>
          </a:p>
          <a:p>
            <a:pPr>
              <a:buClr>
                <a:schemeClr val="tx1"/>
              </a:buClr>
            </a:pPr>
            <a:r>
              <a:rPr lang="ru-RU" u="sng" dirty="0" smtClean="0">
                <a:solidFill>
                  <a:srgbClr val="7030A0"/>
                </a:solidFill>
              </a:rPr>
              <a:t>Нитропруссид натрия 0,25- 5.0 мг/кг/мин</a:t>
            </a:r>
          </a:p>
          <a:p>
            <a:pPr>
              <a:buClr>
                <a:schemeClr val="tx1"/>
              </a:buClr>
            </a:pPr>
            <a:r>
              <a:rPr lang="ru-RU" u="sng" dirty="0" smtClean="0">
                <a:solidFill>
                  <a:srgbClr val="7030A0"/>
                </a:solidFill>
              </a:rPr>
              <a:t>При пэ с отеком легких вводят нитроглицерин в/в </a:t>
            </a:r>
            <a:r>
              <a:rPr lang="ru-RU" u="sng" dirty="0" err="1" smtClean="0">
                <a:solidFill>
                  <a:srgbClr val="7030A0"/>
                </a:solidFill>
              </a:rPr>
              <a:t>в</a:t>
            </a:r>
            <a:r>
              <a:rPr lang="ru-RU" u="sng" dirty="0" smtClean="0">
                <a:solidFill>
                  <a:srgbClr val="7030A0"/>
                </a:solidFill>
              </a:rPr>
              <a:t> дозе 5 мг/мин, которую увеличивают каждые 3-5 минут до максимальной дозы 100мг/мин.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7030A0"/>
                </a:solidFill>
              </a:rPr>
              <a:t>Доставка в стационар в положении лежа (предварительно предупредив приемное отделение стационара)</a:t>
            </a:r>
          </a:p>
          <a:p>
            <a:pPr>
              <a:buClr>
                <a:schemeClr val="tx1"/>
              </a:buClr>
            </a:pPr>
            <a:r>
              <a:rPr lang="ru-RU" u="sng" dirty="0" smtClean="0">
                <a:solidFill>
                  <a:schemeClr val="tx1"/>
                </a:solidFill>
              </a:rPr>
              <a:t>Следует помнить, что резкое снижение АД ниже 120/80 мм.рт.ст может привести к уменьшению почечного кровотока( острая почечная недостаточность) и нарушению кровообращения в плаценте( асфиксия плода) !!!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5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ru-RU" dirty="0" smtClean="0"/>
              <a:t>Лечение эклампсии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8064896" cy="4824536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ClrTx/>
              <a:buSzPct val="95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 Обеспечить проходимость дыхательных путей, ингаляция увлажненного кислорода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Установка </a:t>
            </a:r>
            <a:r>
              <a:rPr lang="ru-RU" sz="2400" dirty="0">
                <a:solidFill>
                  <a:srgbClr val="002060"/>
                </a:solidFill>
                <a:latin typeface="Constantia"/>
              </a:rPr>
              <a:t>периферического </a:t>
            </a: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катетера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Диазепам </a:t>
            </a:r>
            <a:r>
              <a:rPr lang="ru-RU" sz="2400" dirty="0">
                <a:solidFill>
                  <a:srgbClr val="002060"/>
                </a:solidFill>
                <a:latin typeface="Constantia"/>
              </a:rPr>
              <a:t>0,5% 4-8 мл </a:t>
            </a: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внутривенно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Инфузионная </a:t>
            </a:r>
            <a:r>
              <a:rPr lang="ru-RU" sz="2400" dirty="0">
                <a:solidFill>
                  <a:srgbClr val="002060"/>
                </a:solidFill>
                <a:latin typeface="Constantia"/>
              </a:rPr>
              <a:t>терапия – 400 мл 0,9% раствора натрия </a:t>
            </a: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хлорида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Раствор </a:t>
            </a:r>
            <a:r>
              <a:rPr lang="ru-RU" sz="2400" dirty="0">
                <a:solidFill>
                  <a:srgbClr val="002060"/>
                </a:solidFill>
                <a:latin typeface="Constantia"/>
              </a:rPr>
              <a:t>магния сульфата 25%- 20 мл </a:t>
            </a: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внутривенно</a:t>
            </a:r>
          </a:p>
          <a:p>
            <a:pPr marL="342900" lvl="0" indent="-342900" algn="l">
              <a:buClrTx/>
              <a:buSzPct val="95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Положение женщины- на левом боку, с целью уменьшения риска аспирации желудочного содержимого.</a:t>
            </a:r>
            <a:endParaRPr lang="ru-RU" sz="2400" dirty="0">
              <a:solidFill>
                <a:srgbClr val="002060"/>
              </a:solidFill>
              <a:latin typeface="Constantia"/>
            </a:endParaRPr>
          </a:p>
          <a:p>
            <a:pPr lvl="0" algn="l">
              <a:buClr>
                <a:srgbClr val="0BD0D9"/>
              </a:buClr>
              <a:buSzPct val="95000"/>
            </a:pPr>
            <a:r>
              <a:rPr lang="ru-RU" sz="2400" dirty="0" smtClean="0">
                <a:solidFill>
                  <a:srgbClr val="002060"/>
                </a:solidFill>
                <a:latin typeface="Constantia"/>
              </a:rPr>
              <a:t>Контроль </a:t>
            </a:r>
            <a:r>
              <a:rPr lang="ru-RU" sz="2400" dirty="0">
                <a:solidFill>
                  <a:srgbClr val="002060"/>
                </a:solidFill>
                <a:latin typeface="Constantia"/>
              </a:rPr>
              <a:t>АД, ЧСС, ЧДД.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002060"/>
                </a:solidFill>
                <a:latin typeface="Constantia"/>
              </a:rPr>
              <a:t>Экстренная доставка в стационар в положении </a:t>
            </a:r>
            <a:r>
              <a:rPr lang="ru-RU" sz="2400" u="sng" dirty="0">
                <a:solidFill>
                  <a:srgbClr val="002060"/>
                </a:solidFill>
                <a:latin typeface="Constantia"/>
              </a:rPr>
              <a:t>лежа на </a:t>
            </a:r>
            <a:r>
              <a:rPr lang="ru-RU" sz="2400" u="sng" dirty="0" smtClean="0">
                <a:solidFill>
                  <a:srgbClr val="002060"/>
                </a:solidFill>
                <a:latin typeface="Constantia"/>
              </a:rPr>
              <a:t>носилках</a:t>
            </a:r>
            <a:r>
              <a:rPr lang="ru-RU" sz="2400" u="sng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latin typeface="Constantia"/>
              </a:rPr>
              <a:t>( предварительно предупредив приемное отделение стационара , </a:t>
            </a:r>
            <a:r>
              <a:rPr lang="ru-RU" sz="2400" u="sng" dirty="0" err="1" smtClean="0">
                <a:solidFill>
                  <a:srgbClr val="002060"/>
                </a:solidFill>
                <a:latin typeface="Constantia"/>
              </a:rPr>
              <a:t>орит</a:t>
            </a:r>
            <a:r>
              <a:rPr lang="ru-RU" sz="2400" u="sng" dirty="0" smtClean="0">
                <a:solidFill>
                  <a:srgbClr val="002060"/>
                </a:solidFill>
                <a:latin typeface="Constantia"/>
              </a:rPr>
              <a:t>)</a:t>
            </a:r>
          </a:p>
          <a:p>
            <a:pPr lvl="0" algn="l">
              <a:buClr>
                <a:srgbClr val="0BD0D9"/>
              </a:buClr>
              <a:buSzPct val="95000"/>
            </a:pPr>
            <a:r>
              <a:rPr lang="ru-RU" sz="2400" u="sng" dirty="0" smtClean="0">
                <a:solidFill>
                  <a:srgbClr val="002060"/>
                </a:solidFill>
                <a:latin typeface="Constantia"/>
              </a:rPr>
              <a:t>Радикальное лечение эклампсии- родоразрешение.</a:t>
            </a:r>
            <a:endParaRPr lang="ru-RU" sz="2400" u="sng" dirty="0">
              <a:solidFill>
                <a:srgbClr val="002060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00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Преждевременные- срок до 37 недель включительно.</a:t>
            </a:r>
            <a:b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Срочные- от 37.1 до 42 недель</a:t>
            </a:r>
            <a:r>
              <a:rPr lang="ru-RU" sz="18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Роды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11" y="2276872"/>
            <a:ext cx="5951778" cy="40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848872" cy="439248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Медицинский работник должен уметь: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chemeClr val="tx1"/>
                </a:solidFill>
              </a:rPr>
              <a:t>Оценить период родов: начало схваток, их регулярность, продолжительность, интенсивность, болезненность.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Провести </a:t>
            </a:r>
            <a:r>
              <a:rPr lang="ru-RU" dirty="0">
                <a:solidFill>
                  <a:schemeClr val="tx1"/>
                </a:solidFill>
              </a:rPr>
              <a:t>4 приема наружного исследования и определить высоту стояния дна матки, положение и позицию плода, характер предлежащей части и ее отношение к плоскости входа в малый таз (подвижна над входом в таз, фиксирована малым сегментом, большим сегментом во входе в таз, в полости малого таза, на тазовом дне).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Произвести </a:t>
            </a:r>
            <a:r>
              <a:rPr lang="ru-RU" dirty="0">
                <a:solidFill>
                  <a:schemeClr val="tx1"/>
                </a:solidFill>
              </a:rPr>
              <a:t>аускультацию плода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chemeClr val="tx1"/>
                </a:solidFill>
              </a:rPr>
              <a:t>Оценить характер выделений: наличие кровянистых выделений, подтекание околоплодных вод, наличие в них мекония.</a:t>
            </a:r>
          </a:p>
        </p:txBody>
      </p:sp>
    </p:spTree>
    <p:extLst>
      <p:ext uri="{BB962C8B-B14F-4D97-AF65-F5344CB8AC3E}">
        <p14:creationId xmlns:p14="http://schemas.microsoft.com/office/powerpoint/2010/main" val="2513861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524000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Особенности акушерских кровотечений: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7848872" cy="460851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0000"/>
                </a:solidFill>
                <a:latin typeface="YS Text"/>
              </a:rPr>
              <a:t>1) массивность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и внезапность их появления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YS Text"/>
              </a:rPr>
              <a:t>2)как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правило страдает плод, что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диктует необходимость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срочного родоразрешения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YS Text"/>
              </a:rPr>
              <a:t>3) сочетание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кровопотери с резко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выраженным болевым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синдромом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YS Text"/>
              </a:rPr>
              <a:t>4) быстрое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истощение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компенсаторно-защитных механизмов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(при осложненном течении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родов, гестозе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)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YS Text"/>
              </a:rPr>
              <a:t>5) острый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дефицит объема циркулирующей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крови (ОЦК), нарушение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сердечной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деятельности, анемическая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и циркуляторная формы гипоксии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YS Text"/>
              </a:rPr>
              <a:t>6) опасность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развития ДВС-синдрома и массивного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кровотечения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5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568952" cy="5904656"/>
          </a:xfrm>
        </p:spPr>
      </p:pic>
    </p:spTree>
    <p:extLst>
      <p:ext uri="{BB962C8B-B14F-4D97-AF65-F5344CB8AC3E}">
        <p14:creationId xmlns:p14="http://schemas.microsoft.com/office/powerpoint/2010/main" val="4050613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Периоды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8" y="1340768"/>
            <a:ext cx="79550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17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7848872" cy="468052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Первый период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1.Контроль развития схваток, сердцебиение плода и продвижение  головки плода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Сердцебиение выслушивается в паузах между схватками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Контроль выделений из половых путей и отхождения околоплодных вод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Второй период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Контроль за общим состоянием роженицы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Характер потуг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ЧСС плода, продвижение плода по родовому каналу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Подготовиться к приему родов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77192"/>
              </p:ext>
            </p:extLst>
          </p:nvPr>
        </p:nvGraphicFramePr>
        <p:xfrm>
          <a:off x="251520" y="1014162"/>
          <a:ext cx="8569324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331"/>
                <a:gridCol w="2142331"/>
                <a:gridCol w="2142331"/>
                <a:gridCol w="21423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Регулирование продвижения врезывающейся головки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Выведение головки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Освобождение плечевого пояса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Выведение туловища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1.Стоим</a:t>
                      </a:r>
                      <a:r>
                        <a:rPr lang="ru-RU" sz="1600" baseline="0" dirty="0" smtClean="0"/>
                        <a:t> справа от роженицы</a:t>
                      </a:r>
                    </a:p>
                    <a:p>
                      <a:r>
                        <a:rPr lang="ru-RU" sz="1600" baseline="0" dirty="0" smtClean="0"/>
                        <a:t>2.Левая рука на лобке роженицы, фаланги 4х пальцев надавливают на головку, сдерживая ее стремительное рождение</a:t>
                      </a:r>
                    </a:p>
                    <a:p>
                      <a:r>
                        <a:rPr lang="ru-RU" sz="1600" baseline="0" dirty="0" smtClean="0"/>
                        <a:t>3. Правая рука (большой палец-на правой большой половой губе, четыре- на левой большой половой губе(вне потуги низводим в сторону промежности)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1.После рождения затылка- запрещаем роженице</a:t>
                      </a:r>
                      <a:r>
                        <a:rPr lang="ru-RU" sz="1600" baseline="0" dirty="0" smtClean="0"/>
                        <a:t> тужиться.</a:t>
                      </a:r>
                    </a:p>
                    <a:p>
                      <a:r>
                        <a:rPr lang="ru-RU" sz="1600" baseline="0" dirty="0" smtClean="0"/>
                        <a:t>2. Правой рукой продолжаем удерживать промежность, левой- захватывают головку плода и постепенно, осторожно разгибая ее, сводят с головки ткани промежности. Родившаяся головка обращена личиком кзади, затылком кпереди, к лону.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рождения головки в течении 1-2 потуг рождают плечевой пояс и</a:t>
                      </a:r>
                      <a:r>
                        <a:rPr lang="ru-RU" baseline="0" dirty="0" smtClean="0"/>
                        <a:t> весь плод. Во время потуги- внутренний поворот плечиков и наружный головки( головка личиком поворачивается к правому или левому бедру матери)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рождения плечевого пояса обеими руками осторожно захватывают грудную клетку плода( указательные пальцы обеих рук вводим в подмышечные впадины)  поднимаем</a:t>
                      </a:r>
                      <a:r>
                        <a:rPr lang="ru-RU" baseline="0" dirty="0" smtClean="0"/>
                        <a:t> туловище плода кпереди- рождаются туловище и ножки.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1740"/>
            <a:ext cx="8229600" cy="1146484"/>
          </a:xfrm>
        </p:spPr>
        <p:txBody>
          <a:bodyPr/>
          <a:lstStyle/>
          <a:p>
            <a:r>
              <a:rPr lang="ru-RU" dirty="0" smtClean="0"/>
              <a:t>Акушерское пособие в родах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664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936104"/>
          </a:xfrm>
        </p:spPr>
        <p:txBody>
          <a:bodyPr/>
          <a:lstStyle/>
          <a:p>
            <a:r>
              <a:rPr lang="ru-RU" dirty="0" smtClean="0"/>
              <a:t>Дальнейшая тактика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6864" cy="3312368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Новорожденного принимают на стерильную салфетку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Новорожденный находится ниже уровня таза родильницы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Накладывание 2х зажимов(один зажим на расстоянии  8-10см от пупочного кольца, второй- на 2 см ниже первого, пуповину обрабатывают между зажимами 5% йодом и пересекают стерильными ножницами)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Отсасывание слизи из рта и носа</a:t>
            </a:r>
            <a:endParaRPr lang="ru-RU" dirty="0">
              <a:solidFill>
                <a:srgbClr val="7030A0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Перекладывают ребенка на сухую пеленку</a:t>
            </a:r>
          </a:p>
          <a:p>
            <a:pPr marL="342900" lvl="0" indent="-342900">
              <a:buClr>
                <a:prstClr val="black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Оценка состояния по шкале Апгар на 1й и 5ой минуте</a:t>
            </a:r>
          </a:p>
          <a:p>
            <a:pPr marL="342900" lvl="0" indent="-342900">
              <a:buClr>
                <a:prstClr val="black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Первичный туалет новорожденного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Первичный туалет новорожденного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8064896" cy="30243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Удаляют </a:t>
            </a:r>
            <a:r>
              <a:rPr lang="ru-RU" dirty="0">
                <a:solidFill>
                  <a:srgbClr val="006600"/>
                </a:solidFill>
              </a:rPr>
              <a:t>остатки сыровидной </a:t>
            </a:r>
            <a:r>
              <a:rPr lang="ru-RU" dirty="0" smtClean="0">
                <a:solidFill>
                  <a:srgbClr val="006600"/>
                </a:solidFill>
              </a:rPr>
              <a:t>смазки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 Высушивание </a:t>
            </a:r>
            <a:r>
              <a:rPr lang="ru-RU" dirty="0">
                <a:solidFill>
                  <a:srgbClr val="006600"/>
                </a:solidFill>
              </a:rPr>
              <a:t>сухой </a:t>
            </a:r>
            <a:r>
              <a:rPr lang="ru-RU" dirty="0" smtClean="0">
                <a:solidFill>
                  <a:srgbClr val="006600"/>
                </a:solidFill>
              </a:rPr>
              <a:t>пеленкой новорожденного</a:t>
            </a:r>
          </a:p>
          <a:p>
            <a:r>
              <a:rPr lang="ru-RU" dirty="0">
                <a:solidFill>
                  <a:srgbClr val="006600"/>
                </a:solidFill>
              </a:rPr>
              <a:t>О</a:t>
            </a:r>
            <a:r>
              <a:rPr lang="ru-RU" dirty="0" smtClean="0">
                <a:solidFill>
                  <a:srgbClr val="006600"/>
                </a:solidFill>
              </a:rPr>
              <a:t>тсасывание </a:t>
            </a:r>
            <a:r>
              <a:rPr lang="ru-RU" dirty="0">
                <a:solidFill>
                  <a:srgbClr val="006600"/>
                </a:solidFill>
              </a:rPr>
              <a:t>слизи из полости рта и </a:t>
            </a:r>
            <a:r>
              <a:rPr lang="ru-RU" dirty="0" smtClean="0">
                <a:solidFill>
                  <a:srgbClr val="006600"/>
                </a:solidFill>
              </a:rPr>
              <a:t>носа</a:t>
            </a:r>
          </a:p>
          <a:p>
            <a:r>
              <a:rPr lang="ru-RU" dirty="0">
                <a:solidFill>
                  <a:srgbClr val="006600"/>
                </a:solidFill>
              </a:rPr>
              <a:t>П</a:t>
            </a:r>
            <a:r>
              <a:rPr lang="ru-RU" dirty="0" smtClean="0">
                <a:solidFill>
                  <a:srgbClr val="006600"/>
                </a:solidFill>
              </a:rPr>
              <a:t>рофилактика </a:t>
            </a:r>
            <a:r>
              <a:rPr lang="ru-RU" dirty="0">
                <a:solidFill>
                  <a:srgbClr val="006600"/>
                </a:solidFill>
              </a:rPr>
              <a:t>офтальмобленнореи: веки новорожденного протирают стерильной ватой( отдельным шариком для каждого </a:t>
            </a:r>
            <a:r>
              <a:rPr lang="ru-RU" dirty="0" smtClean="0">
                <a:solidFill>
                  <a:srgbClr val="006600"/>
                </a:solidFill>
              </a:rPr>
              <a:t>глаза), оттягивая нижнее веко вниз наносят на конъюктиву 1-2 капли стерильного 30 % раствора альбуцида, девочкам- в наружные половые органы.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7920880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Шкала Апгар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Об удовлетворительном состоянии плода свидетельствует оценка 8-10 баллов.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293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568952" cy="576064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Дыхание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Есть спонтанное- приступаем к оценке ЧСС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Нет- ИВЛ с помощью мешка АМБУ( критерий эффективности- экскурсия грудной клетки, </a:t>
            </a:r>
            <a:r>
              <a:rPr lang="ru-RU" b="1" dirty="0" err="1" smtClean="0">
                <a:solidFill>
                  <a:schemeClr val="tx1"/>
                </a:solidFill>
              </a:rPr>
              <a:t>аускультативные</a:t>
            </a:r>
            <a:r>
              <a:rPr lang="ru-RU" b="1" dirty="0" smtClean="0">
                <a:solidFill>
                  <a:schemeClr val="tx1"/>
                </a:solidFill>
              </a:rPr>
              <a:t> шумы в легких) и приступают к оценке ЧСС</a:t>
            </a:r>
          </a:p>
          <a:p>
            <a:pPr>
              <a:buClrTx/>
            </a:pPr>
            <a:r>
              <a:rPr lang="ru-RU" sz="2800" b="1" dirty="0" smtClean="0">
                <a:solidFill>
                  <a:srgbClr val="C00000"/>
                </a:solidFill>
              </a:rPr>
              <a:t>Сердцебиение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Выше 100 уд/мин- при наличии или появления спонтанного дыхания- оценка окраски кожных покровов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Меньше 100 уд/мин- продолжить ИВЛ, начать закрытый массаж сердца(ритмичная компрессия грудной клетки 1-2 пальцами руки на нижнюю треть грудины на глубину 1-2 см с частотой 60-80 надавливаний в минуту). ЧСС считать каждые 15 секунд до восстановления выше 100 уд/мин. Если ЧСС не восстанавливается- начать введение препаратов (Адреналин гидрохлорид 0,1- 0,3 мл/кг( 0,01-0,03 мг/кг) через каждые 5 минут реанимации, физиологический раствор- готовят 40 мл в шприце или системе для капельного введения( 10 мл/кг за 5-10 минут).  Все медикаменты вводят в вену пуповины. Если ЧСС восстанавливается- оценка кожных покровов.</a:t>
            </a:r>
          </a:p>
          <a:p>
            <a:pPr>
              <a:buClrTx/>
            </a:pPr>
            <a:r>
              <a:rPr lang="ru-RU" sz="2800" b="1" dirty="0" smtClean="0">
                <a:solidFill>
                  <a:srgbClr val="C00000"/>
                </a:solidFill>
              </a:rPr>
              <a:t>Кожные покровы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Тотальный цианоз- кислородотерапия через плотно прижатую кислородную маску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Бледно-розовые или акроцианоз- приступаем к первичному туалету новорожденного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60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95096"/>
              </p:ext>
            </p:extLst>
          </p:nvPr>
        </p:nvGraphicFramePr>
        <p:xfrm>
          <a:off x="467544" y="670560"/>
          <a:ext cx="8208912" cy="618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Показания к госпитализации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Закрепленные поликлиники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госпитализации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УЗ</a:t>
                      </a:r>
                      <a:r>
                        <a:rPr lang="ru-RU" baseline="0" dirty="0" smtClean="0"/>
                        <a:t> « Гродненский областной клинический перинатальный центр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Беременные</a:t>
                      </a:r>
                      <a:r>
                        <a:rPr lang="ru-RU" sz="1600" baseline="0" dirty="0" smtClean="0"/>
                        <a:t> женщины и роженицы после 22 недель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№4</a:t>
                      </a:r>
                    </a:p>
                    <a:p>
                      <a:r>
                        <a:rPr lang="ru-RU" sz="1600" dirty="0" smtClean="0"/>
                        <a:t>ГП №6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круглосуточно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Беременные женщины с признаками ИЦН(по данным УЗИ), кровотечения в сроках беременности 20-34 недели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№1</a:t>
                      </a:r>
                    </a:p>
                    <a:p>
                      <a:r>
                        <a:rPr lang="ru-RU" sz="1600" dirty="0" smtClean="0"/>
                        <a:t>ГП №2 (центральная)</a:t>
                      </a:r>
                    </a:p>
                    <a:p>
                      <a:r>
                        <a:rPr lang="ru-RU" sz="1600" dirty="0" smtClean="0"/>
                        <a:t>ГП №3</a:t>
                      </a:r>
                    </a:p>
                    <a:p>
                      <a:r>
                        <a:rPr lang="ru-RU" sz="1600" dirty="0" smtClean="0"/>
                        <a:t>ГП №5</a:t>
                      </a:r>
                    </a:p>
                    <a:p>
                      <a:r>
                        <a:rPr lang="ru-RU" sz="1600" dirty="0" smtClean="0"/>
                        <a:t>ГП №7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Круглосуточно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Прерывание беременности по медицинским показаниям со стороны плода, в том числе до 12 недель беременности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№1</a:t>
                      </a:r>
                    </a:p>
                    <a:p>
                      <a:r>
                        <a:rPr lang="ru-RU" sz="1600" dirty="0" smtClean="0"/>
                        <a:t>ГП №2</a:t>
                      </a:r>
                    </a:p>
                    <a:p>
                      <a:r>
                        <a:rPr lang="ru-RU" sz="1600" dirty="0" smtClean="0"/>
                        <a:t>ГП №3</a:t>
                      </a:r>
                    </a:p>
                    <a:p>
                      <a:r>
                        <a:rPr lang="ru-RU" sz="1600" dirty="0" smtClean="0"/>
                        <a:t>ГП №4</a:t>
                      </a:r>
                    </a:p>
                    <a:p>
                      <a:r>
                        <a:rPr lang="ru-RU" sz="1600" dirty="0" smtClean="0"/>
                        <a:t>ГП №5</a:t>
                      </a:r>
                    </a:p>
                    <a:p>
                      <a:r>
                        <a:rPr lang="ru-RU" sz="1600" dirty="0" smtClean="0"/>
                        <a:t>ГП №6</a:t>
                      </a:r>
                    </a:p>
                    <a:p>
                      <a:r>
                        <a:rPr lang="ru-RU" sz="1600" dirty="0" smtClean="0"/>
                        <a:t>ГП №7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9.00-</a:t>
                      </a:r>
                      <a:r>
                        <a:rPr lang="ru-RU" baseline="0" dirty="0" smtClean="0"/>
                        <a:t> 17.00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712968" cy="151216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Пор</a:t>
            </a:r>
            <a:r>
              <a:rPr lang="ru-RU" sz="1800" b="1" i="1" dirty="0" smtClean="0">
                <a:solidFill>
                  <a:srgbClr val="FF0000"/>
                </a:solidFill>
              </a:rPr>
              <a:t>ядок госпитализации в стационары беременных женщин, рожениц и гинекологических пациентов (приказ УЗ Гр. облисполкома от 26.08.2019г)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Пор</a:t>
            </a:r>
            <a:r>
              <a:rPr lang="ru-RU" sz="1800" b="1" i="1" dirty="0">
                <a:solidFill>
                  <a:srgbClr val="FF0000"/>
                </a:solidFill>
              </a:rPr>
              <a:t>ядок госпитализации в стационары беременных женщин, рожениц и гинекологических пациентов (приказ УЗ Гр. облисполкома от 26.08.2019г)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УЗ « Городская клиническая больница скорой медицинской помощи»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825179"/>
              </p:ext>
            </p:extLst>
          </p:nvPr>
        </p:nvGraphicFramePr>
        <p:xfrm>
          <a:off x="468313" y="1628776"/>
          <a:ext cx="8424861" cy="482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7"/>
                <a:gridCol w="2808287"/>
                <a:gridCol w="2808287"/>
              </a:tblGrid>
              <a:tr h="912754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Показания к госпитализации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Закрепленные поликлиники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госпитализации</a:t>
                      </a:r>
                      <a:endParaRPr lang="ru-RU" dirty="0"/>
                    </a:p>
                  </a:txBody>
                  <a:tcPr/>
                </a:tc>
              </a:tr>
              <a:tr h="22601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Беременность до 22 недель, за исключением беременных с признаками ИЦН( по данным УЗИ), кровотечения с 20-22 недель.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№1</a:t>
                      </a:r>
                    </a:p>
                    <a:p>
                      <a:r>
                        <a:rPr lang="ru-RU" sz="1600" dirty="0" smtClean="0"/>
                        <a:t>ГП №2( центральная)</a:t>
                      </a:r>
                    </a:p>
                    <a:p>
                      <a:r>
                        <a:rPr lang="ru-RU" sz="1600" dirty="0" smtClean="0"/>
                        <a:t>ГП № 3</a:t>
                      </a:r>
                    </a:p>
                    <a:p>
                      <a:r>
                        <a:rPr lang="ru-RU" sz="1600" dirty="0" smtClean="0"/>
                        <a:t>ГП №4</a:t>
                      </a:r>
                    </a:p>
                    <a:p>
                      <a:r>
                        <a:rPr lang="ru-RU" sz="1600" dirty="0" smtClean="0"/>
                        <a:t>ГП №5</a:t>
                      </a:r>
                    </a:p>
                    <a:p>
                      <a:r>
                        <a:rPr lang="ru-RU" sz="1600" dirty="0" smtClean="0"/>
                        <a:t>ГП №6</a:t>
                      </a:r>
                    </a:p>
                    <a:p>
                      <a:r>
                        <a:rPr lang="ru-RU" sz="1600" dirty="0" smtClean="0"/>
                        <a:t>ГП №7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Круглосуточно</a:t>
                      </a:r>
                      <a:endParaRPr lang="ru-RU" dirty="0"/>
                    </a:p>
                  </a:txBody>
                  <a:tcPr/>
                </a:tc>
              </a:tr>
              <a:tr h="16516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Беременные женщины после 22 недель( за исключением беременных с ИЦН), кровотечения в сроках 22-34 недель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№1</a:t>
                      </a:r>
                    </a:p>
                    <a:p>
                      <a:r>
                        <a:rPr lang="ru-RU" sz="1600" dirty="0" smtClean="0"/>
                        <a:t>ГП №2</a:t>
                      </a:r>
                    </a:p>
                    <a:p>
                      <a:r>
                        <a:rPr lang="ru-RU" sz="1600" dirty="0" smtClean="0"/>
                        <a:t>ГП №3</a:t>
                      </a:r>
                    </a:p>
                    <a:p>
                      <a:r>
                        <a:rPr lang="ru-RU" sz="1600" dirty="0" smtClean="0"/>
                        <a:t>ГП</a:t>
                      </a:r>
                      <a:r>
                        <a:rPr lang="ru-RU" sz="1600" baseline="0" dirty="0" smtClean="0"/>
                        <a:t> №5</a:t>
                      </a:r>
                    </a:p>
                    <a:p>
                      <a:r>
                        <a:rPr lang="ru-RU" sz="1600" baseline="0" dirty="0" smtClean="0"/>
                        <a:t>ГП №7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Круглосуточно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710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584176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Классификация акушерских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кровотечений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(по периоду возникновения)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"/>
              </a:rPr>
              <a:t></a:t>
            </a:r>
            <a:r>
              <a:rPr lang="ru-RU" b="1" i="1" dirty="0">
                <a:solidFill>
                  <a:srgbClr val="000000"/>
                </a:solidFill>
                <a:latin typeface="YS Text"/>
              </a:rPr>
              <a:t>Кровотечения во время беременности</a:t>
            </a:r>
            <a:r>
              <a:rPr lang="ru-RU" b="1" i="1" dirty="0" smtClean="0">
                <a:solidFill>
                  <a:srgbClr val="000000"/>
                </a:solidFill>
                <a:latin typeface="YS Text"/>
              </a:rPr>
              <a:t>:</a:t>
            </a:r>
            <a:endParaRPr lang="ru-RU" b="1" i="1" dirty="0">
              <a:solidFill>
                <a:srgbClr val="000000"/>
              </a:solidFill>
              <a:latin typeface="YS Text"/>
            </a:endParaRP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кровотечения в I половине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беременности (до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20 недель)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кровотечения во II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половине беременности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(после 20 недель)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</a:t>
            </a:r>
            <a:r>
              <a:rPr lang="ru-RU" b="1" i="1" dirty="0">
                <a:solidFill>
                  <a:srgbClr val="000000"/>
                </a:solidFill>
                <a:latin typeface="YS Text"/>
              </a:rPr>
              <a:t>Кровотечения в родах: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в I периоде (период раскрытия шейки матки)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во II периоде (период изгнания – от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полного раскрытия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до изгнания плода)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в III периоде (последовый – от рождения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плода до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рождения последа)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</a:t>
            </a:r>
            <a:r>
              <a:rPr lang="ru-RU" b="1" i="1" dirty="0">
                <a:solidFill>
                  <a:srgbClr val="000000"/>
                </a:solidFill>
                <a:latin typeface="YS Text"/>
              </a:rPr>
              <a:t>Кровотечения в послеродовом периоде: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 раннем (в течение 2 часов после родов)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 позднем (позже 2 часов после родов)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3334713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24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Согласно приказу управления здравоохранения Гродненского областного исполнительного комитета от 25.02.2016 № 183»Об упорядочении организации оказания перинатальной помощи роженицам, родильницам и новорожденным вне родовспомогательных учреждений здравоохранения Гродненской области: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 наличии временного промежутка </a:t>
            </a:r>
            <a:r>
              <a:rPr lang="ru-RU" u="sng" dirty="0" smtClean="0">
                <a:solidFill>
                  <a:srgbClr val="002060"/>
                </a:solidFill>
              </a:rPr>
              <a:t>до 24 часов </a:t>
            </a:r>
            <a:r>
              <a:rPr lang="ru-RU" dirty="0" smtClean="0">
                <a:solidFill>
                  <a:srgbClr val="FF0000"/>
                </a:solidFill>
              </a:rPr>
              <a:t>от момента родов обеспечить транспортировку роженицы( родильницы) и новорожденного  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УЗ « Гродненский областной клинический перинатальный центр»</a:t>
            </a:r>
            <a:r>
              <a:rPr lang="ru-RU" dirty="0" smtClean="0">
                <a:solidFill>
                  <a:srgbClr val="FF0000"/>
                </a:solidFill>
              </a:rPr>
              <a:t>- Беременные и роженицы после 22 недель( ГП № 4, 6)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Беременные и роженицы на 3 уровень (ГП № 1- 6, ЦРБ области)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УЗ « ГКБСМП»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Беременность до 22 недель ( ГП № 1- 6)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Беременные после 22 недель и роженицы с 34 недель беременности ( ГП № 1, 2, 3, 5, 7)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Беременные с уронефрологической, травматологической, неврологической патологиями  ( ГП № 1-6, ЦРБ области)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Оперативное и консервативное лечение инфекционной этиологии гинекологической  патологии послеродового периода ( ГП № 1- 6)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 наличии временного промежутка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</a:rPr>
              <a:t>более 24 часов </a:t>
            </a:r>
            <a:r>
              <a:rPr lang="ru-RU" sz="2400" dirty="0" smtClean="0">
                <a:solidFill>
                  <a:srgbClr val="002060"/>
                </a:solidFill>
              </a:rPr>
              <a:t>обеспечить госпитализацию: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80920" cy="3528392"/>
          </a:xfrm>
        </p:spPr>
        <p:txBody>
          <a:bodyPr/>
          <a:lstStyle/>
          <a:p>
            <a:pPr marL="342900" indent="-34290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Родильницы- в дежурный стационар по экстренной гинекологии  г. Гродно в соответствии с графиком дежурств</a:t>
            </a:r>
          </a:p>
          <a:p>
            <a:pPr marL="342900" indent="-34290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Новорожденного- в УЗ «Гродненская  областная детская клиническая больница»</a:t>
            </a:r>
          </a:p>
          <a:p>
            <a:pPr marL="342900" indent="-34290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Оформление отказа от госпитализации женщины и ее новорожденного ребенка</a:t>
            </a:r>
          </a:p>
          <a:p>
            <a:pPr marL="342900" indent="-34290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Незамедлительное информирование руководителя смены по приему и передаче вызовов, информировать ОВД,  детскую поликлинику, женскую консультацию по месту жительства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8dc5fbf126d80b58ce633b4ae07bc28c-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332656"/>
            <a:ext cx="88329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64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Кровотечения в I половине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беременности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9053476"/>
              </p:ext>
            </p:extLst>
          </p:nvPr>
        </p:nvGraphicFramePr>
        <p:xfrm>
          <a:off x="539552" y="1269866"/>
          <a:ext cx="7640638" cy="547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717"/>
                <a:gridCol w="3816921"/>
              </a:tblGrid>
              <a:tr h="89331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Не связанные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</a:rPr>
                        <a:t>  с патологией плодного яйца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Связанные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</a:rPr>
                        <a:t> с патологией плодного яйца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985898">
                <a:tc>
                  <a:txBody>
                    <a:bodyPr/>
                    <a:lstStyle/>
                    <a:p>
                      <a:r>
                        <a:rPr lang="ru-RU" dirty="0" smtClean="0"/>
                        <a:t>Псевдоэрозия</a:t>
                      </a:r>
                      <a:r>
                        <a:rPr lang="ru-RU" baseline="0" dirty="0" smtClean="0"/>
                        <a:t> шейки матки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Самопроизвольный аборт (выкидыш) при маточной беременности</a:t>
                      </a:r>
                      <a:r>
                        <a:rPr lang="ru-RU" sz="1800" b="1" baseline="0" dirty="0" smtClean="0"/>
                        <a:t> .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Прерывание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беременности в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первые 22 недели.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Стадии: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начавшийся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аборт, аборт в ходу, неполный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аборт,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YS Text"/>
                        </a:rPr>
                        <a:t>полный аборт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392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Полип и рак шейки матки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Прервавшаяся внематочная беременность</a:t>
                      </a:r>
                      <a:endParaRPr lang="ru-RU" dirty="0"/>
                    </a:p>
                  </a:txBody>
                  <a:tcPr/>
                </a:tc>
              </a:tr>
              <a:tr h="865302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Травмы влагалища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Пузырный занос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Варикозное расширение вен наружных половых органов и влагалища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Шеечно-перешеечная</a:t>
                      </a:r>
                      <a:r>
                        <a:rPr lang="ru-RU" baseline="0" dirty="0" smtClean="0"/>
                        <a:t> беременность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64096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</a:rPr>
              <a:t>Кровотечение во второй половине </a:t>
            </a:r>
            <a:r>
              <a:rPr lang="ru-RU" sz="3200" dirty="0">
                <a:solidFill>
                  <a:schemeClr val="tx2"/>
                </a:solidFill>
              </a:rPr>
              <a:t>беременности 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предлежание плаценты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преждевременная отслойка нормально расположенной плаценты (ПОНРП)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276872"/>
            <a:ext cx="6417734" cy="4752528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tx2"/>
                </a:solidFill>
                <a:latin typeface="YS Text"/>
              </a:rPr>
              <a:t>            Кровотечения в родах</a:t>
            </a:r>
          </a:p>
          <a:p>
            <a:pPr algn="l"/>
            <a:r>
              <a:rPr lang="ru-RU" sz="2300" b="1" dirty="0" smtClean="0">
                <a:solidFill>
                  <a:srgbClr val="000000"/>
                </a:solidFill>
                <a:latin typeface="YS Text"/>
              </a:rPr>
              <a:t>Кровотечения </a:t>
            </a:r>
            <a:r>
              <a:rPr lang="ru-RU" sz="2300" b="1" dirty="0">
                <a:solidFill>
                  <a:srgbClr val="000000"/>
                </a:solidFill>
                <a:latin typeface="YS Text"/>
              </a:rPr>
              <a:t>в I периоде родов</a:t>
            </a:r>
            <a:r>
              <a:rPr lang="ru-RU" sz="2300" b="1" dirty="0" smtClean="0">
                <a:solidFill>
                  <a:srgbClr val="000000"/>
                </a:solidFill>
                <a:latin typeface="YS Text"/>
              </a:rPr>
              <a:t>:</a:t>
            </a:r>
            <a:endParaRPr lang="ru-RU" sz="2300" b="1" dirty="0">
              <a:solidFill>
                <a:srgbClr val="000000"/>
              </a:solidFill>
              <a:latin typeface="YS Text"/>
            </a:endParaRP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разрыв шейки матки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преждевременная отслойка нормально расположенной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плаценты (ПОНРП)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разрыв матки</a:t>
            </a:r>
          </a:p>
          <a:p>
            <a:pPr algn="l"/>
            <a:r>
              <a:rPr lang="ru-RU" sz="2300" b="1" dirty="0">
                <a:solidFill>
                  <a:srgbClr val="000000"/>
                </a:solidFill>
                <a:latin typeface="YS Text"/>
              </a:rPr>
              <a:t>Кровотечения в II периоде родов: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разрыв матки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преждевременная отслойка нормально расположенной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плаценты (ПОНРП)</a:t>
            </a:r>
          </a:p>
          <a:p>
            <a:pPr algn="l"/>
            <a:r>
              <a:rPr lang="ru-RU" sz="2300" b="1" dirty="0">
                <a:solidFill>
                  <a:srgbClr val="000000"/>
                </a:solidFill>
                <a:latin typeface="YS Text"/>
              </a:rPr>
              <a:t>Кровотечения в III периоде родов (связаны с на-</a:t>
            </a:r>
          </a:p>
          <a:p>
            <a:pPr algn="l"/>
            <a:r>
              <a:rPr lang="ru-RU" sz="2300" b="1" dirty="0">
                <a:solidFill>
                  <a:srgbClr val="000000"/>
                </a:solidFill>
                <a:latin typeface="YS Text"/>
              </a:rPr>
              <a:t>рушением отделения и выделения последа):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плотное прикрепление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истинное приращение (только при частичном истинном при-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ращении или частичном плотном прикреплении возможно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кровотечение)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ущемление последа в области внутреннего зева (спазм зева)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> остатки плацентарной ткани в матки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82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7"/>
            <a:ext cx="8038685" cy="467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864096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Предлежание плаценты- </a:t>
            </a:r>
            <a:r>
              <a:rPr lang="ru-RU" sz="2400" dirty="0" smtClean="0">
                <a:solidFill>
                  <a:schemeClr val="tx2"/>
                </a:solidFill>
              </a:rPr>
              <a:t>называют прикрепление ее какой-либо частью или полностью в области нижнего сегмента матки.</a:t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704856" cy="52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Повышение частоты предлежания плаценты в последние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десятилетия объясняют увеличением числа абортов и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внутриматочных вмешательств.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 Предлежание плаценты у повторнородящих возникает чаще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(75%), чем у первородящих.</a:t>
            </a:r>
          </a:p>
          <a:p>
            <a:pPr algn="l"/>
            <a:r>
              <a:rPr lang="ru-RU" b="1" i="1" dirty="0">
                <a:solidFill>
                  <a:srgbClr val="7030A0"/>
                </a:solidFill>
                <a:latin typeface="YS Text"/>
              </a:rPr>
              <a:t>Кровотечение </a:t>
            </a:r>
            <a:r>
              <a:rPr lang="ru-RU" i="1" dirty="0">
                <a:solidFill>
                  <a:srgbClr val="7030A0"/>
                </a:solidFill>
                <a:latin typeface="YS Text"/>
              </a:rPr>
              <a:t>– как одно из </a:t>
            </a:r>
            <a:r>
              <a:rPr lang="ru-RU" i="1" dirty="0" smtClean="0">
                <a:solidFill>
                  <a:srgbClr val="7030A0"/>
                </a:solidFill>
                <a:latin typeface="YS Text"/>
              </a:rPr>
              <a:t>клинических проявлений( кровянистые выделения яркого цвета при безболезненной матке)</a:t>
            </a:r>
            <a:endParaRPr lang="ru-RU" i="1" dirty="0">
              <a:solidFill>
                <a:srgbClr val="7030A0"/>
              </a:solidFill>
              <a:latin typeface="YS Text"/>
            </a:endParaRPr>
          </a:p>
          <a:p>
            <a:pPr algn="l"/>
            <a:r>
              <a:rPr lang="ru-RU" i="1" dirty="0" smtClean="0">
                <a:solidFill>
                  <a:srgbClr val="7030A0"/>
                </a:solidFill>
                <a:latin typeface="YS Text"/>
              </a:rPr>
              <a:t> </a:t>
            </a:r>
            <a:r>
              <a:rPr lang="ru-RU" i="1" dirty="0">
                <a:solidFill>
                  <a:srgbClr val="7030A0"/>
                </a:solidFill>
                <a:latin typeface="YS Text"/>
              </a:rPr>
              <a:t>Чаще кровотечение наблюдают в последние недели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беременности, когда начинают появляться сокращения матки (</a:t>
            </a:r>
            <a:r>
              <a:rPr lang="ru-RU" i="1" dirty="0" smtClean="0">
                <a:solidFill>
                  <a:srgbClr val="7030A0"/>
                </a:solidFill>
                <a:latin typeface="YS Text"/>
              </a:rPr>
              <a:t>у 34</a:t>
            </a:r>
            <a:r>
              <a:rPr lang="ru-RU" i="1" dirty="0">
                <a:solidFill>
                  <a:srgbClr val="7030A0"/>
                </a:solidFill>
                <a:latin typeface="YS Text"/>
              </a:rPr>
              <a:t>%).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 Наиболее часто кровотечение возникает во время родов (</a:t>
            </a:r>
            <a:r>
              <a:rPr lang="ru-RU" i="1" dirty="0" smtClean="0">
                <a:solidFill>
                  <a:srgbClr val="7030A0"/>
                </a:solidFill>
                <a:latin typeface="YS Text"/>
              </a:rPr>
              <a:t>у 66%).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 При предполагаемом диагнозе «предлежание плаценты» </a:t>
            </a:r>
            <a:r>
              <a:rPr lang="ru-RU" i="1" dirty="0" smtClean="0">
                <a:solidFill>
                  <a:srgbClr val="7030A0"/>
                </a:solidFill>
                <a:latin typeface="YS Text"/>
              </a:rPr>
              <a:t>влагалищное </a:t>
            </a:r>
            <a:r>
              <a:rPr lang="ru-RU" i="1" dirty="0">
                <a:solidFill>
                  <a:srgbClr val="7030A0"/>
                </a:solidFill>
                <a:latin typeface="YS Text"/>
              </a:rPr>
              <a:t>исследование в амбулаторных условиях проводить</a:t>
            </a:r>
          </a:p>
          <a:p>
            <a:pPr algn="l"/>
            <a:r>
              <a:rPr lang="ru-RU" i="1" dirty="0">
                <a:solidFill>
                  <a:srgbClr val="7030A0"/>
                </a:solidFill>
                <a:latin typeface="YS Text"/>
              </a:rPr>
              <a:t>противопоказано, так как может произойти </a:t>
            </a:r>
            <a:r>
              <a:rPr lang="ru-RU" i="1" dirty="0" smtClean="0">
                <a:solidFill>
                  <a:srgbClr val="7030A0"/>
                </a:solidFill>
                <a:latin typeface="YS Text"/>
              </a:rPr>
              <a:t>отслойка, усиливающая </a:t>
            </a:r>
            <a:r>
              <a:rPr lang="ru-RU" i="1" dirty="0">
                <a:solidFill>
                  <a:srgbClr val="7030A0"/>
                </a:solidFill>
                <a:latin typeface="YS Text"/>
              </a:rPr>
              <a:t>кровотечение.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7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8528315"/>
              </p:ext>
            </p:extLst>
          </p:nvPr>
        </p:nvGraphicFramePr>
        <p:xfrm>
          <a:off x="323528" y="2708920"/>
          <a:ext cx="828092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352928" cy="1512168"/>
          </a:xfrm>
        </p:spPr>
        <p:txBody>
          <a:bodyPr>
            <a:normAutofit fontScale="70000" lnSpcReduction="20000"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ru-RU" sz="5000" dirty="0">
                <a:solidFill>
                  <a:srgbClr val="002060"/>
                </a:solidFill>
              </a:rPr>
              <a:t>Преждевременная отслойка нормально</a:t>
            </a:r>
          </a:p>
          <a:p>
            <a:r>
              <a:rPr lang="ru-RU" sz="5000" dirty="0">
                <a:solidFill>
                  <a:srgbClr val="002060"/>
                </a:solidFill>
              </a:rPr>
              <a:t>расположенной плаценты (ПОНРП)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79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1036</TotalTime>
  <Words>2764</Words>
  <Application>Microsoft Office PowerPoint</Application>
  <PresentationFormat>Экран (4:3)</PresentationFormat>
  <Paragraphs>339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Волна</vt:lpstr>
      <vt:lpstr> Кровотечение в дородовом и раннем послеродовом периодах.  Эклампсия. Роды на дому.</vt:lpstr>
      <vt:lpstr>Акушерские кровотечения- это кровотечения во время беременности, в родах, в последовом и раннем послеродовом периоде.</vt:lpstr>
      <vt:lpstr>Особенности акушерских кровотечений:</vt:lpstr>
      <vt:lpstr>Классификация акушерских кровотечений (по периоду возникновения)</vt:lpstr>
      <vt:lpstr>Кровотечения в I половине беременности</vt:lpstr>
      <vt:lpstr>Кровотечение во второй половине беременности   предлежание плаценты  преждевременная отслойка нормально расположенной плаценты (ПОНРП)  </vt:lpstr>
      <vt:lpstr>Презентация PowerPoint</vt:lpstr>
      <vt:lpstr>Предлежание плаценты- называют прикрепление ее какой-либо частью или полностью в области нижнего сегмента матки. </vt:lpstr>
      <vt:lpstr>Презентация PowerPoint</vt:lpstr>
      <vt:lpstr>Клиническая классификация преждевременной отслойки плаценты 1. Легкая (40% случаев). Объем кровопотери из половых путей не превышает 100 мл. Тонус матки слегка повышен. ЧСС плода в пределах нормы. Состояние беременной удовлетворительное.  2. Средней тяжести (45% случаев). Объем кровопотери из половых путей составляет 100—500 мл. Тонус матки повышен. Возможна болезненность матки при пальпации. Изменяется характер сердцебиения плода. Отмечаются признаки внутриутробной гипоксии, иногда — отсутствие сердцебиения. У беременной отмечаются тахикардия, ортостатическая гипотония. 3. Тяжелая (15% случаев). Объем кровопотери из половых путей превышает 500 мл.  Матка резко напряжена и болезненна при пальпации.  Плод обычно погибает. У беременной развивается геморрагический шок. Часто присоединяется ДВС-синдром.</vt:lpstr>
      <vt:lpstr>Презентация PowerPoint</vt:lpstr>
      <vt:lpstr>Презентация PowerPoint</vt:lpstr>
      <vt:lpstr>Оценка степени тяжести кровопотери</vt:lpstr>
      <vt:lpstr>Диагностика</vt:lpstr>
      <vt:lpstr>Оказание медицинской помощи при кровотечениях первой половины беременности (самопроизвольный аборт(выкидыш) в малом сроке, прервавшаяся  внематочная беременность.</vt:lpstr>
      <vt:lpstr>Оказание медицинской помощи при кровотечениях во второй половине беременности (предлежание плаценты, преждевременная отслойка нормально расположенной плаценты (ПОНРП)) </vt:lpstr>
      <vt:lpstr>Этапы оказания медицинской помощи при кровотечении в раннем послеродовом периоде</vt:lpstr>
      <vt:lpstr>Преэклапсия. Эклампсия. Термины и понятия.</vt:lpstr>
      <vt:lpstr>Отеки, вызванные беременностью</vt:lpstr>
      <vt:lpstr>Факторы риска преэклампсии</vt:lpstr>
      <vt:lpstr>Классификация преэклампсии и эклампсии</vt:lpstr>
      <vt:lpstr>Критерии диагностики</vt:lpstr>
      <vt:lpstr>Клиническая картина преэклампсии</vt:lpstr>
      <vt:lpstr>Клиника тяжелой преэклампсии</vt:lpstr>
      <vt:lpstr>Клиника эклампсии</vt:lpstr>
      <vt:lpstr> Лечение преэклампсии</vt:lpstr>
      <vt:lpstr>Лечение эклампсии</vt:lpstr>
      <vt:lpstr>Роды</vt:lpstr>
      <vt:lpstr>Презентация PowerPoint</vt:lpstr>
      <vt:lpstr>Презентация PowerPoint</vt:lpstr>
      <vt:lpstr>Периоды</vt:lpstr>
      <vt:lpstr>Презентация PowerPoint</vt:lpstr>
      <vt:lpstr>Акушерское пособие в родах</vt:lpstr>
      <vt:lpstr>Дальнейшая тактика </vt:lpstr>
      <vt:lpstr>Первичный туалет новорожденного</vt:lpstr>
      <vt:lpstr>Шкала Апгар Об удовлетворительном состоянии плода свидетельствует оценка 8-10 баллов.</vt:lpstr>
      <vt:lpstr>Презентация PowerPoint</vt:lpstr>
      <vt:lpstr>Порядок госпитализации в стационары беременных женщин, рожениц и гинекологических пациентов (приказ УЗ Гр. облисполкома от 26.08.2019г) </vt:lpstr>
      <vt:lpstr>Порядок госпитализации в стационары беременных женщин, рожениц и гинекологических пациентов (приказ УЗ Гр. облисполкома от 26.08.2019г) УЗ « Городская клиническая больница скорой медицинской помощи» </vt:lpstr>
      <vt:lpstr>Согласно приказу управления здравоохранения Гродненского областного исполнительного комитета от 25.02.2016 № 183»Об упорядочении организации оказания перинатальной помощи роженицам, родильницам и новорожденным вне родовспомогательных учреждений здравоохранения Гродненской области:</vt:lpstr>
      <vt:lpstr>При наличии временного промежутка более 24 часов обеспечить госпитализацию: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Кровотечение в дородовом и раннем послеродовом периодах.  Эклампсия. Роды на дому.</dc:title>
  <dc:creator>User</dc:creator>
  <cp:lastModifiedBy>User</cp:lastModifiedBy>
  <cp:revision>92</cp:revision>
  <dcterms:created xsi:type="dcterms:W3CDTF">2022-10-12T09:45:52Z</dcterms:created>
  <dcterms:modified xsi:type="dcterms:W3CDTF">2022-10-26T13:37:31Z</dcterms:modified>
</cp:coreProperties>
</file>